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03" r:id="rId1"/>
  </p:sldMasterIdLst>
  <p:notesMasterIdLst>
    <p:notesMasterId r:id="rId79"/>
  </p:notesMasterIdLst>
  <p:handoutMasterIdLst>
    <p:handoutMasterId r:id="rId80"/>
  </p:handoutMasterIdLst>
  <p:sldIdLst>
    <p:sldId id="1023" r:id="rId2"/>
    <p:sldId id="1112" r:id="rId3"/>
    <p:sldId id="1068" r:id="rId4"/>
    <p:sldId id="1096" r:id="rId5"/>
    <p:sldId id="1125" r:id="rId6"/>
    <p:sldId id="1126" r:id="rId7"/>
    <p:sldId id="1127" r:id="rId8"/>
    <p:sldId id="1128" r:id="rId9"/>
    <p:sldId id="1129" r:id="rId10"/>
    <p:sldId id="1130" r:id="rId11"/>
    <p:sldId id="1131" r:id="rId12"/>
    <p:sldId id="1132" r:id="rId13"/>
    <p:sldId id="1133" r:id="rId14"/>
    <p:sldId id="1134" r:id="rId15"/>
    <p:sldId id="1135" r:id="rId16"/>
    <p:sldId id="1136" r:id="rId17"/>
    <p:sldId id="1137" r:id="rId18"/>
    <p:sldId id="1138" r:id="rId19"/>
    <p:sldId id="1139" r:id="rId20"/>
    <p:sldId id="1140" r:id="rId21"/>
    <p:sldId id="1111" r:id="rId22"/>
    <p:sldId id="1030" r:id="rId23"/>
    <p:sldId id="1091" r:id="rId24"/>
    <p:sldId id="1057" r:id="rId25"/>
    <p:sldId id="1054" r:id="rId26"/>
    <p:sldId id="1058" r:id="rId27"/>
    <p:sldId id="1059" r:id="rId28"/>
    <p:sldId id="1092" r:id="rId29"/>
    <p:sldId id="1106" r:id="rId30"/>
    <p:sldId id="1105" r:id="rId31"/>
    <p:sldId id="1109" r:id="rId32"/>
    <p:sldId id="1060" r:id="rId33"/>
    <p:sldId id="1043" r:id="rId34"/>
    <p:sldId id="1073" r:id="rId35"/>
    <p:sldId id="1086" r:id="rId36"/>
    <p:sldId id="1069" r:id="rId37"/>
    <p:sldId id="1070" r:id="rId38"/>
    <p:sldId id="1071" r:id="rId39"/>
    <p:sldId id="1031" r:id="rId40"/>
    <p:sldId id="1032" r:id="rId41"/>
    <p:sldId id="1033" r:id="rId42"/>
    <p:sldId id="1034" r:id="rId43"/>
    <p:sldId id="1035" r:id="rId44"/>
    <p:sldId id="1036" r:id="rId45"/>
    <p:sldId id="1037" r:id="rId46"/>
    <p:sldId id="1038" r:id="rId47"/>
    <p:sldId id="1039" r:id="rId48"/>
    <p:sldId id="1040" r:id="rId49"/>
    <p:sldId id="1093" r:id="rId50"/>
    <p:sldId id="1049" r:id="rId51"/>
    <p:sldId id="1048" r:id="rId52"/>
    <p:sldId id="1047" r:id="rId53"/>
    <p:sldId id="1082" r:id="rId54"/>
    <p:sldId id="1110" r:id="rId55"/>
    <p:sldId id="1153" r:id="rId56"/>
    <p:sldId id="1141" r:id="rId57"/>
    <p:sldId id="1142" r:id="rId58"/>
    <p:sldId id="1143" r:id="rId59"/>
    <p:sldId id="1144" r:id="rId60"/>
    <p:sldId id="1145" r:id="rId61"/>
    <p:sldId id="1146" r:id="rId62"/>
    <p:sldId id="1147" r:id="rId63"/>
    <p:sldId id="1148" r:id="rId64"/>
    <p:sldId id="1149" r:id="rId65"/>
    <p:sldId id="1150" r:id="rId66"/>
    <p:sldId id="1151" r:id="rId67"/>
    <p:sldId id="1152" r:id="rId68"/>
    <p:sldId id="1084" r:id="rId69"/>
    <p:sldId id="1087" r:id="rId70"/>
    <p:sldId id="1088" r:id="rId71"/>
    <p:sldId id="1085" r:id="rId72"/>
    <p:sldId id="1089" r:id="rId73"/>
    <p:sldId id="1081" r:id="rId74"/>
    <p:sldId id="1090" r:id="rId75"/>
    <p:sldId id="1095" r:id="rId76"/>
    <p:sldId id="1065" r:id="rId77"/>
    <p:sldId id="1055" r:id="rId7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ma Chacon" initials="A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4" autoAdjust="0"/>
    <p:restoredTop sz="85682" autoAdjust="0"/>
  </p:normalViewPr>
  <p:slideViewPr>
    <p:cSldViewPr>
      <p:cViewPr varScale="1">
        <p:scale>
          <a:sx n="101" d="100"/>
          <a:sy n="101" d="100"/>
        </p:scale>
        <p:origin x="2124" y="102"/>
      </p:cViewPr>
      <p:guideLst>
        <p:guide orient="horz" pos="2160"/>
        <p:guide pos="2880"/>
      </p:guideLst>
    </p:cSldViewPr>
  </p:slideViewPr>
  <p:outlineViewPr>
    <p:cViewPr>
      <p:scale>
        <a:sx n="33" d="100"/>
        <a:sy n="33" d="100"/>
      </p:scale>
      <p:origin x="0" y="33894"/>
    </p:cViewPr>
  </p:outlineViewPr>
  <p:notesTextViewPr>
    <p:cViewPr>
      <p:scale>
        <a:sx n="100" d="100"/>
        <a:sy n="100" d="100"/>
      </p:scale>
      <p:origin x="0" y="0"/>
    </p:cViewPr>
  </p:notesTextViewPr>
  <p:sorterViewPr>
    <p:cViewPr>
      <p:scale>
        <a:sx n="100" d="100"/>
        <a:sy n="100" d="100"/>
      </p:scale>
      <p:origin x="0" y="-8832"/>
    </p:cViewPr>
  </p:sorterViewPr>
  <p:notesViewPr>
    <p:cSldViewPr>
      <p:cViewPr varScale="1">
        <p:scale>
          <a:sx n="54" d="100"/>
          <a:sy n="54" d="100"/>
        </p:scale>
        <p:origin x="-1872"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[2014 Elementary Discipline.xlsx]Sheet2!PivotTable3</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s>
    <c:plotArea>
      <c:layout/>
      <c:barChart>
        <c:barDir val="col"/>
        <c:grouping val="clustered"/>
        <c:varyColors val="0"/>
        <c:ser>
          <c:idx val="0"/>
          <c:order val="0"/>
          <c:tx>
            <c:strRef>
              <c:f>Sheet2!$B$40:$B$41</c:f>
              <c:strCache>
                <c:ptCount val="1"/>
                <c:pt idx="0">
                  <c:v>Cascade View</c:v>
                </c:pt>
              </c:strCache>
            </c:strRef>
          </c:tx>
          <c:invertIfNegative val="0"/>
          <c:cat>
            <c:strRef>
              <c:f>Sheet2!$A$42:$A$44</c:f>
              <c:strCache>
                <c:ptCount val="2"/>
                <c:pt idx="0">
                  <c:v>2013</c:v>
                </c:pt>
                <c:pt idx="1">
                  <c:v>2014</c:v>
                </c:pt>
              </c:strCache>
            </c:strRef>
          </c:cat>
          <c:val>
            <c:numRef>
              <c:f>Sheet2!$B$42:$B$44</c:f>
              <c:numCache>
                <c:formatCode>General</c:formatCode>
                <c:ptCount val="2"/>
                <c:pt idx="0">
                  <c:v>47</c:v>
                </c:pt>
                <c:pt idx="1">
                  <c:v>9</c:v>
                </c:pt>
              </c:numCache>
            </c:numRef>
          </c:val>
        </c:ser>
        <c:ser>
          <c:idx val="1"/>
          <c:order val="1"/>
          <c:tx>
            <c:strRef>
              <c:f>Sheet2!$C$40:$C$41</c:f>
              <c:strCache>
                <c:ptCount val="1"/>
                <c:pt idx="0">
                  <c:v>Thorndyke</c:v>
                </c:pt>
              </c:strCache>
            </c:strRef>
          </c:tx>
          <c:invertIfNegative val="0"/>
          <c:cat>
            <c:strRef>
              <c:f>Sheet2!$A$42:$A$44</c:f>
              <c:strCache>
                <c:ptCount val="2"/>
                <c:pt idx="0">
                  <c:v>2013</c:v>
                </c:pt>
                <c:pt idx="1">
                  <c:v>2014</c:v>
                </c:pt>
              </c:strCache>
            </c:strRef>
          </c:cat>
          <c:val>
            <c:numRef>
              <c:f>Sheet2!$C$42:$C$44</c:f>
              <c:numCache>
                <c:formatCode>General</c:formatCode>
                <c:ptCount val="2"/>
                <c:pt idx="0">
                  <c:v>27</c:v>
                </c:pt>
                <c:pt idx="1">
                  <c:v>15</c:v>
                </c:pt>
              </c:numCache>
            </c:numRef>
          </c:val>
        </c:ser>
        <c:ser>
          <c:idx val="2"/>
          <c:order val="2"/>
          <c:tx>
            <c:strRef>
              <c:f>Sheet2!$D$40:$D$41</c:f>
              <c:strCache>
                <c:ptCount val="1"/>
                <c:pt idx="0">
                  <c:v>Tukwila</c:v>
                </c:pt>
              </c:strCache>
            </c:strRef>
          </c:tx>
          <c:invertIfNegative val="0"/>
          <c:cat>
            <c:strRef>
              <c:f>Sheet2!$A$42:$A$44</c:f>
              <c:strCache>
                <c:ptCount val="2"/>
                <c:pt idx="0">
                  <c:v>2013</c:v>
                </c:pt>
                <c:pt idx="1">
                  <c:v>2014</c:v>
                </c:pt>
              </c:strCache>
            </c:strRef>
          </c:cat>
          <c:val>
            <c:numRef>
              <c:f>Sheet2!$D$42:$D$44</c:f>
              <c:numCache>
                <c:formatCode>General</c:formatCode>
                <c:ptCount val="2"/>
                <c:pt idx="0">
                  <c:v>12</c:v>
                </c:pt>
                <c:pt idx="1">
                  <c:v>9</c:v>
                </c:pt>
              </c:numCache>
            </c:numRef>
          </c:val>
        </c:ser>
        <c:dLbls>
          <c:showLegendKey val="0"/>
          <c:showVal val="0"/>
          <c:showCatName val="0"/>
          <c:showSerName val="0"/>
          <c:showPercent val="0"/>
          <c:showBubbleSize val="0"/>
        </c:dLbls>
        <c:gapWidth val="150"/>
        <c:axId val="182900992"/>
        <c:axId val="182899424"/>
      </c:barChart>
      <c:catAx>
        <c:axId val="182900992"/>
        <c:scaling>
          <c:orientation val="minMax"/>
        </c:scaling>
        <c:delete val="0"/>
        <c:axPos val="b"/>
        <c:numFmt formatCode="General" sourceLinked="0"/>
        <c:majorTickMark val="out"/>
        <c:minorTickMark val="none"/>
        <c:tickLblPos val="nextTo"/>
        <c:crossAx val="182899424"/>
        <c:crosses val="autoZero"/>
        <c:auto val="1"/>
        <c:lblAlgn val="ctr"/>
        <c:lblOffset val="100"/>
        <c:noMultiLvlLbl val="0"/>
      </c:catAx>
      <c:valAx>
        <c:axId val="182899424"/>
        <c:scaling>
          <c:orientation val="minMax"/>
        </c:scaling>
        <c:delete val="0"/>
        <c:axPos val="l"/>
        <c:majorGridlines/>
        <c:numFmt formatCode="General" sourceLinked="1"/>
        <c:majorTickMark val="out"/>
        <c:minorTickMark val="none"/>
        <c:tickLblPos val="nextTo"/>
        <c:crossAx val="182900992"/>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Foster</a:t>
            </a:r>
            <a:r>
              <a:rPr lang="en-US" baseline="0"/>
              <a:t> High School</a:t>
            </a:r>
          </a:p>
          <a:p>
            <a:pPr>
              <a:defRPr sz="1400" b="0" i="0" u="none" strike="noStrike" kern="1200" spc="0" baseline="0">
                <a:solidFill>
                  <a:schemeClr val="tx1">
                    <a:lumMod val="65000"/>
                    <a:lumOff val="35000"/>
                  </a:schemeClr>
                </a:solidFill>
                <a:latin typeface="+mn-lt"/>
                <a:ea typeface="+mn-ea"/>
                <a:cs typeface="+mn-cs"/>
              </a:defRPr>
            </a:pPr>
            <a:r>
              <a:rPr lang="en-US" baseline="0"/>
              <a:t>Percent of Individuals</a:t>
            </a:r>
          </a:p>
          <a:p>
            <a:pPr>
              <a:defRPr sz="1400" b="0" i="0" u="none" strike="noStrike" kern="1200" spc="0" baseline="0">
                <a:solidFill>
                  <a:schemeClr val="tx1">
                    <a:lumMod val="65000"/>
                    <a:lumOff val="35000"/>
                  </a:schemeClr>
                </a:solidFill>
                <a:latin typeface="+mn-lt"/>
                <a:ea typeface="+mn-ea"/>
                <a:cs typeface="+mn-cs"/>
              </a:defRPr>
            </a:pPr>
            <a:r>
              <a:rPr lang="en-US" baseline="0"/>
              <a:t>Out of School Suspension</a:t>
            </a:r>
            <a:endParaRPr lang="en-US"/>
          </a:p>
        </c:rich>
      </c:tx>
      <c:layout/>
      <c:overlay val="0"/>
      <c:spPr>
        <a:noFill/>
        <a:ln>
          <a:noFill/>
        </a:ln>
        <a:effectLst/>
      </c:spPr>
    </c:title>
    <c:autoTitleDeleted val="0"/>
    <c:plotArea>
      <c:layout/>
      <c:barChart>
        <c:barDir val="col"/>
        <c:grouping val="clustered"/>
        <c:varyColors val="0"/>
        <c:ser>
          <c:idx val="0"/>
          <c:order val="0"/>
          <c:tx>
            <c:strRef>
              <c:f>'Individuals and number of days'!$E$14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'Individuals and number of days'!$G$13:$H$13</c:f>
              <c:numCache>
                <c:formatCode>General</c:formatCode>
                <c:ptCount val="2"/>
                <c:pt idx="0">
                  <c:v>2013</c:v>
                </c:pt>
                <c:pt idx="1">
                  <c:v>2014</c:v>
                </c:pt>
              </c:numCache>
            </c:numRef>
          </c:cat>
          <c:val>
            <c:numRef>
              <c:f>'Individuals and number of days'!$G$14:$H$14</c:f>
              <c:numCache>
                <c:formatCode>0%</c:formatCode>
                <c:ptCount val="2"/>
                <c:pt idx="0">
                  <c:v>0.11</c:v>
                </c:pt>
                <c:pt idx="1">
                  <c:v>0.05</c:v>
                </c:pt>
              </c:numCache>
            </c:numRef>
          </c:val>
        </c:ser>
        <c:dLbls>
          <c:showLegendKey val="0"/>
          <c:showVal val="0"/>
          <c:showCatName val="0"/>
          <c:showSerName val="0"/>
          <c:showPercent val="0"/>
          <c:showBubbleSize val="0"/>
        </c:dLbls>
        <c:gapWidth val="219"/>
        <c:overlap val="-27"/>
        <c:axId val="225196632"/>
        <c:axId val="225197024"/>
      </c:barChart>
      <c:catAx>
        <c:axId val="22519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197024"/>
        <c:crosses val="autoZero"/>
        <c:auto val="1"/>
        <c:lblAlgn val="ctr"/>
        <c:lblOffset val="100"/>
        <c:noMultiLvlLbl val="0"/>
      </c:catAx>
      <c:valAx>
        <c:axId val="22519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1966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Foster High School </a:t>
            </a:r>
          </a:p>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Individuals Receiving </a:t>
            </a:r>
          </a:p>
          <a:p>
            <a:pPr>
              <a:defRPr sz="1400" b="0" i="0" u="none" strike="noStrike" kern="1200" spc="0" baseline="0">
                <a:solidFill>
                  <a:schemeClr val="tx1">
                    <a:lumMod val="65000"/>
                    <a:lumOff val="35000"/>
                  </a:schemeClr>
                </a:solidFill>
                <a:latin typeface="+mn-lt"/>
                <a:ea typeface="+mn-ea"/>
                <a:cs typeface="+mn-cs"/>
              </a:defRPr>
            </a:pPr>
            <a:r>
              <a:rPr lang="en-US" baseline="0"/>
              <a:t>Out Of School Suspension</a:t>
            </a:r>
          </a:p>
          <a:p>
            <a:pPr>
              <a:defRPr sz="1400" b="0" i="0" u="none" strike="noStrike" kern="1200" spc="0" baseline="0">
                <a:solidFill>
                  <a:schemeClr val="tx1">
                    <a:lumMod val="65000"/>
                    <a:lumOff val="35000"/>
                  </a:schemeClr>
                </a:solidFill>
                <a:latin typeface="+mn-lt"/>
                <a:ea typeface="+mn-ea"/>
                <a:cs typeface="+mn-cs"/>
              </a:defRPr>
            </a:pPr>
            <a:r>
              <a:rPr lang="en-US" baseline="0"/>
              <a:t>2013-2014 by Gender</a:t>
            </a:r>
          </a:p>
          <a:p>
            <a:pPr>
              <a:defRPr sz="1400" b="0" i="0" u="none" strike="noStrike" kern="1200" spc="0" baseline="0">
                <a:solidFill>
                  <a:schemeClr val="tx1">
                    <a:lumMod val="65000"/>
                    <a:lumOff val="35000"/>
                  </a:schemeClr>
                </a:solidFill>
                <a:latin typeface="+mn-lt"/>
                <a:ea typeface="+mn-ea"/>
                <a:cs typeface="+mn-cs"/>
              </a:defRPr>
            </a:pPr>
            <a:r>
              <a:rPr lang="en-US"/>
              <a:t>Comparison within Suspended Group</a:t>
            </a:r>
          </a:p>
        </c:rich>
      </c:tx>
      <c:layout>
        <c:manualLayout>
          <c:xMode val="edge"/>
          <c:yMode val="edge"/>
          <c:x val="0.25918868565766257"/>
          <c:y val="4.3116498404504419E-2"/>
        </c:manualLayout>
      </c:layout>
      <c:overlay val="0"/>
      <c:spPr>
        <a:noFill/>
        <a:ln>
          <a:noFill/>
        </a:ln>
        <a:effectLst/>
      </c:spPr>
    </c:title>
    <c:autoTitleDeleted val="0"/>
    <c:plotArea>
      <c:layout/>
      <c:barChart>
        <c:barDir val="col"/>
        <c:grouping val="clustered"/>
        <c:varyColors val="0"/>
        <c:ser>
          <c:idx val="0"/>
          <c:order val="0"/>
          <c:tx>
            <c:strRef>
              <c:f>'Individuals and number of days'!$B$29</c:f>
              <c:strCache>
                <c:ptCount val="1"/>
                <c:pt idx="0">
                  <c:v>2013 Percent of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days'!$A$30:$A$31</c:f>
              <c:strCache>
                <c:ptCount val="2"/>
                <c:pt idx="0">
                  <c:v>Female</c:v>
                </c:pt>
                <c:pt idx="1">
                  <c:v>Male</c:v>
                </c:pt>
              </c:strCache>
            </c:strRef>
          </c:cat>
          <c:val>
            <c:numRef>
              <c:f>'Individuals and number of days'!$B$30:$B$31</c:f>
              <c:numCache>
                <c:formatCode>0%</c:formatCode>
                <c:ptCount val="2"/>
                <c:pt idx="0">
                  <c:v>0.27</c:v>
                </c:pt>
                <c:pt idx="1">
                  <c:v>0.73</c:v>
                </c:pt>
              </c:numCache>
            </c:numRef>
          </c:val>
        </c:ser>
        <c:ser>
          <c:idx val="1"/>
          <c:order val="1"/>
          <c:tx>
            <c:strRef>
              <c:f>'Individuals and number of days'!$C$29</c:f>
              <c:strCache>
                <c:ptCount val="1"/>
                <c:pt idx="0">
                  <c:v>2014 Percent of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days'!$A$30:$A$31</c:f>
              <c:strCache>
                <c:ptCount val="2"/>
                <c:pt idx="0">
                  <c:v>Female</c:v>
                </c:pt>
                <c:pt idx="1">
                  <c:v>Male</c:v>
                </c:pt>
              </c:strCache>
            </c:strRef>
          </c:cat>
          <c:val>
            <c:numRef>
              <c:f>'Individuals and number of days'!$C$30:$C$31</c:f>
              <c:numCache>
                <c:formatCode>0%</c:formatCode>
                <c:ptCount val="2"/>
                <c:pt idx="0">
                  <c:v>0.22</c:v>
                </c:pt>
                <c:pt idx="1">
                  <c:v>0.78</c:v>
                </c:pt>
              </c:numCache>
            </c:numRef>
          </c:val>
        </c:ser>
        <c:dLbls>
          <c:showLegendKey val="0"/>
          <c:showVal val="0"/>
          <c:showCatName val="0"/>
          <c:showSerName val="0"/>
          <c:showPercent val="0"/>
          <c:showBubbleSize val="0"/>
        </c:dLbls>
        <c:gapWidth val="219"/>
        <c:overlap val="-27"/>
        <c:axId val="225197808"/>
        <c:axId val="225198200"/>
      </c:barChart>
      <c:catAx>
        <c:axId val="22519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198200"/>
        <c:crosses val="autoZero"/>
        <c:auto val="1"/>
        <c:lblAlgn val="ctr"/>
        <c:lblOffset val="100"/>
        <c:noMultiLvlLbl val="0"/>
      </c:catAx>
      <c:valAx>
        <c:axId val="225198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19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a:t>Foster High School</a:t>
            </a:r>
            <a:endParaRPr lang="en-US" sz="1400" b="0" i="0" u="none" strike="noStrike" baseline="0">
              <a:effectLst/>
            </a:endParaRPr>
          </a:p>
          <a:p>
            <a:pPr>
              <a:defRPr/>
            </a:pPr>
            <a:r>
              <a:rPr lang="en-US" sz="1400" b="0" i="0" u="none" strike="noStrike" baseline="0">
                <a:effectLst/>
              </a:rPr>
              <a:t>Percent of Individuals Receiving</a:t>
            </a:r>
          </a:p>
          <a:p>
            <a:pPr>
              <a:defRPr/>
            </a:pPr>
            <a:r>
              <a:rPr lang="en-US" sz="1400" b="0" i="0" u="none" strike="noStrike" baseline="0">
                <a:effectLst/>
              </a:rPr>
              <a:t>Out of School Suspension by Gender</a:t>
            </a:r>
          </a:p>
          <a:p>
            <a:pPr>
              <a:defRPr/>
            </a:pPr>
            <a:r>
              <a:rPr lang="en-US" sz="1400" b="0" i="0" u="none" strike="noStrike" baseline="0">
                <a:effectLst/>
              </a:rPr>
              <a:t>Percent Based on Percent of Total Demographic Population</a:t>
            </a:r>
            <a:endParaRPr lang="en-US" sz="1400"/>
          </a:p>
        </c:rich>
      </c:tx>
      <c:layout>
        <c:manualLayout>
          <c:xMode val="edge"/>
          <c:yMode val="edge"/>
          <c:x val="0.1422606953310647"/>
          <c:y val="2.7777777777777776E-2"/>
        </c:manualLayout>
      </c:layout>
      <c:overlay val="0"/>
    </c:title>
    <c:autoTitleDeleted val="0"/>
    <c:plotArea>
      <c:layout/>
      <c:barChart>
        <c:barDir val="col"/>
        <c:grouping val="clustered"/>
        <c:varyColors val="0"/>
        <c:ser>
          <c:idx val="0"/>
          <c:order val="0"/>
          <c:tx>
            <c:strRef>
              <c:f>'Individuals and number of days'!$F$15</c:f>
              <c:strCache>
                <c:ptCount val="1"/>
                <c:pt idx="0">
                  <c:v>Percent of population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'Individuals and number of days'!$E$16:$E$17</c:f>
              <c:strCache>
                <c:ptCount val="2"/>
                <c:pt idx="0">
                  <c:v>Female</c:v>
                </c:pt>
                <c:pt idx="1">
                  <c:v>Male</c:v>
                </c:pt>
              </c:strCache>
            </c:strRef>
          </c:cat>
          <c:val>
            <c:numRef>
              <c:f>'Individuals and number of days'!$F$16:$F$17</c:f>
              <c:numCache>
                <c:formatCode>0%</c:formatCode>
                <c:ptCount val="2"/>
                <c:pt idx="0">
                  <c:v>0.46700000000000003</c:v>
                </c:pt>
                <c:pt idx="1">
                  <c:v>0.53300000000000003</c:v>
                </c:pt>
              </c:numCache>
            </c:numRef>
          </c:val>
        </c:ser>
        <c:ser>
          <c:idx val="1"/>
          <c:order val="1"/>
          <c:tx>
            <c:strRef>
              <c:f>'Individuals and number of days'!$G$15</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'Individuals and number of days'!$E$16:$E$17</c:f>
              <c:strCache>
                <c:ptCount val="2"/>
                <c:pt idx="0">
                  <c:v>Female</c:v>
                </c:pt>
                <c:pt idx="1">
                  <c:v>Male</c:v>
                </c:pt>
              </c:strCache>
            </c:strRef>
          </c:cat>
          <c:val>
            <c:numRef>
              <c:f>'Individuals and number of days'!$G$16:$G$17</c:f>
              <c:numCache>
                <c:formatCode>0%</c:formatCode>
                <c:ptCount val="2"/>
                <c:pt idx="0">
                  <c:v>0.06</c:v>
                </c:pt>
                <c:pt idx="1">
                  <c:v>0.15</c:v>
                </c:pt>
              </c:numCache>
            </c:numRef>
          </c:val>
        </c:ser>
        <c:ser>
          <c:idx val="2"/>
          <c:order val="2"/>
          <c:tx>
            <c:strRef>
              <c:f>'Individuals and number of days'!$H$15</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'Individuals and number of days'!$E$16:$E$17</c:f>
              <c:strCache>
                <c:ptCount val="2"/>
                <c:pt idx="0">
                  <c:v>Female</c:v>
                </c:pt>
                <c:pt idx="1">
                  <c:v>Male</c:v>
                </c:pt>
              </c:strCache>
            </c:strRef>
          </c:cat>
          <c:val>
            <c:numRef>
              <c:f>'Individuals and number of days'!$H$16:$H$17</c:f>
              <c:numCache>
                <c:formatCode>0%</c:formatCode>
                <c:ptCount val="2"/>
                <c:pt idx="0">
                  <c:v>0.02</c:v>
                </c:pt>
                <c:pt idx="1">
                  <c:v>7.0000000000000007E-2</c:v>
                </c:pt>
              </c:numCache>
            </c:numRef>
          </c:val>
        </c:ser>
        <c:dLbls>
          <c:showLegendKey val="0"/>
          <c:showVal val="0"/>
          <c:showCatName val="0"/>
          <c:showSerName val="0"/>
          <c:showPercent val="0"/>
          <c:showBubbleSize val="0"/>
        </c:dLbls>
        <c:gapWidth val="75"/>
        <c:overlap val="-25"/>
        <c:axId val="351365640"/>
        <c:axId val="351366032"/>
      </c:barChart>
      <c:catAx>
        <c:axId val="351365640"/>
        <c:scaling>
          <c:orientation val="minMax"/>
        </c:scaling>
        <c:delete val="0"/>
        <c:axPos val="b"/>
        <c:numFmt formatCode="General" sourceLinked="0"/>
        <c:majorTickMark val="none"/>
        <c:minorTickMark val="none"/>
        <c:tickLblPos val="nextTo"/>
        <c:crossAx val="351366032"/>
        <c:crosses val="autoZero"/>
        <c:auto val="1"/>
        <c:lblAlgn val="ctr"/>
        <c:lblOffset val="100"/>
        <c:noMultiLvlLbl val="0"/>
      </c:catAx>
      <c:valAx>
        <c:axId val="351366032"/>
        <c:scaling>
          <c:orientation val="minMax"/>
        </c:scaling>
        <c:delete val="0"/>
        <c:axPos val="l"/>
        <c:majorGridlines/>
        <c:numFmt formatCode="0%" sourceLinked="1"/>
        <c:majorTickMark val="none"/>
        <c:minorTickMark val="none"/>
        <c:tickLblPos val="nextTo"/>
        <c:spPr>
          <a:ln w="6350">
            <a:noFill/>
          </a:ln>
        </c:spPr>
        <c:crossAx val="35136564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Foster High</a:t>
            </a:r>
            <a:r>
              <a:rPr lang="en-US" baseline="0"/>
              <a:t> School</a:t>
            </a:r>
          </a:p>
          <a:p>
            <a:pPr>
              <a:defRPr sz="1400" b="0" i="0" u="none" strike="noStrike" kern="1200" spc="0" baseline="0">
                <a:solidFill>
                  <a:schemeClr val="tx1">
                    <a:lumMod val="65000"/>
                    <a:lumOff val="35000"/>
                  </a:schemeClr>
                </a:solidFill>
                <a:latin typeface="+mn-lt"/>
                <a:ea typeface="+mn-ea"/>
                <a:cs typeface="+mn-cs"/>
              </a:defRPr>
            </a:pPr>
            <a:r>
              <a:rPr lang="en-US" baseline="0"/>
              <a:t>Percent of Racial Group Out of School Suspensions by Year</a:t>
            </a:r>
          </a:p>
          <a:p>
            <a:pPr>
              <a:defRPr sz="1400" b="0" i="0" u="none" strike="noStrike" kern="1200" spc="0" baseline="0">
                <a:solidFill>
                  <a:schemeClr val="tx1">
                    <a:lumMod val="65000"/>
                    <a:lumOff val="35000"/>
                  </a:schemeClr>
                </a:solidFill>
                <a:latin typeface="+mn-lt"/>
                <a:ea typeface="+mn-ea"/>
                <a:cs typeface="+mn-cs"/>
              </a:defRPr>
            </a:pPr>
            <a:r>
              <a:rPr lang="en-US" baseline="0"/>
              <a:t>Compared to Percent of Total School Racial Demographic Group</a:t>
            </a:r>
            <a:endParaRPr lang="en-US"/>
          </a:p>
        </c:rich>
      </c:tx>
      <c:layout/>
      <c:overlay val="0"/>
      <c:spPr>
        <a:noFill/>
        <a:ln>
          <a:noFill/>
        </a:ln>
        <a:effectLst/>
      </c:spPr>
    </c:title>
    <c:autoTitleDeleted val="0"/>
    <c:plotArea>
      <c:layout/>
      <c:barChart>
        <c:barDir val="col"/>
        <c:grouping val="clustered"/>
        <c:varyColors val="0"/>
        <c:ser>
          <c:idx val="0"/>
          <c:order val="0"/>
          <c:tx>
            <c:strRef>
              <c:f>'Individuals and number of days'!$F$18</c:f>
              <c:strCache>
                <c:ptCount val="1"/>
                <c:pt idx="0">
                  <c:v>Percent of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days'!$E$19:$E$23</c:f>
              <c:strCache>
                <c:ptCount val="5"/>
                <c:pt idx="0">
                  <c:v>Asian</c:v>
                </c:pt>
                <c:pt idx="1">
                  <c:v>Black</c:v>
                </c:pt>
                <c:pt idx="2">
                  <c:v>Hispanic</c:v>
                </c:pt>
                <c:pt idx="3">
                  <c:v>Native Amer/Multi/ Pacific</c:v>
                </c:pt>
                <c:pt idx="4">
                  <c:v>White</c:v>
                </c:pt>
              </c:strCache>
            </c:strRef>
          </c:cat>
          <c:val>
            <c:numRef>
              <c:f>'Individuals and number of days'!$F$19:$F$23</c:f>
              <c:numCache>
                <c:formatCode>0%</c:formatCode>
                <c:ptCount val="5"/>
                <c:pt idx="0">
                  <c:v>0.31</c:v>
                </c:pt>
                <c:pt idx="1">
                  <c:v>0.19400000000000001</c:v>
                </c:pt>
                <c:pt idx="2">
                  <c:v>0.22900000000000001</c:v>
                </c:pt>
                <c:pt idx="3">
                  <c:v>0.03</c:v>
                </c:pt>
                <c:pt idx="4">
                  <c:v>0.19500000000000001</c:v>
                </c:pt>
              </c:numCache>
            </c:numRef>
          </c:val>
        </c:ser>
        <c:ser>
          <c:idx val="1"/>
          <c:order val="1"/>
          <c:tx>
            <c:strRef>
              <c:f>'Individuals and number of days'!$G$18</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days'!$E$19:$E$23</c:f>
              <c:strCache>
                <c:ptCount val="5"/>
                <c:pt idx="0">
                  <c:v>Asian</c:v>
                </c:pt>
                <c:pt idx="1">
                  <c:v>Black</c:v>
                </c:pt>
                <c:pt idx="2">
                  <c:v>Hispanic</c:v>
                </c:pt>
                <c:pt idx="3">
                  <c:v>Native Amer/Multi/ Pacific</c:v>
                </c:pt>
                <c:pt idx="4">
                  <c:v>White</c:v>
                </c:pt>
              </c:strCache>
            </c:strRef>
          </c:cat>
          <c:val>
            <c:numRef>
              <c:f>'Individuals and number of days'!$G$19:$G$23</c:f>
              <c:numCache>
                <c:formatCode>0%</c:formatCode>
                <c:ptCount val="5"/>
                <c:pt idx="0">
                  <c:v>0.04</c:v>
                </c:pt>
                <c:pt idx="1">
                  <c:v>0.13</c:v>
                </c:pt>
                <c:pt idx="2">
                  <c:v>0.18</c:v>
                </c:pt>
                <c:pt idx="3">
                  <c:v>0.11</c:v>
                </c:pt>
                <c:pt idx="4">
                  <c:v>0.11</c:v>
                </c:pt>
              </c:numCache>
            </c:numRef>
          </c:val>
        </c:ser>
        <c:ser>
          <c:idx val="2"/>
          <c:order val="2"/>
          <c:tx>
            <c:strRef>
              <c:f>'Individuals and number of days'!$H$18</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days'!$E$19:$E$23</c:f>
              <c:strCache>
                <c:ptCount val="5"/>
                <c:pt idx="0">
                  <c:v>Asian</c:v>
                </c:pt>
                <c:pt idx="1">
                  <c:v>Black</c:v>
                </c:pt>
                <c:pt idx="2">
                  <c:v>Hispanic</c:v>
                </c:pt>
                <c:pt idx="3">
                  <c:v>Native Amer/Multi/ Pacific</c:v>
                </c:pt>
                <c:pt idx="4">
                  <c:v>White</c:v>
                </c:pt>
              </c:strCache>
            </c:strRef>
          </c:cat>
          <c:val>
            <c:numRef>
              <c:f>'Individuals and number of days'!$H$19:$H$23</c:f>
              <c:numCache>
                <c:formatCode>0%</c:formatCode>
                <c:ptCount val="5"/>
                <c:pt idx="0">
                  <c:v>0.02</c:v>
                </c:pt>
                <c:pt idx="1">
                  <c:v>7.0000000000000007E-2</c:v>
                </c:pt>
                <c:pt idx="2">
                  <c:v>0.02</c:v>
                </c:pt>
                <c:pt idx="3">
                  <c:v>0.12</c:v>
                </c:pt>
                <c:pt idx="4">
                  <c:v>7.0000000000000007E-2</c:v>
                </c:pt>
              </c:numCache>
            </c:numRef>
          </c:val>
        </c:ser>
        <c:dLbls>
          <c:showLegendKey val="0"/>
          <c:showVal val="0"/>
          <c:showCatName val="0"/>
          <c:showSerName val="0"/>
          <c:showPercent val="0"/>
          <c:showBubbleSize val="0"/>
        </c:dLbls>
        <c:gapWidth val="219"/>
        <c:overlap val="-27"/>
        <c:axId val="401726496"/>
        <c:axId val="401726888"/>
      </c:barChart>
      <c:catAx>
        <c:axId val="4017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6888"/>
        <c:crosses val="autoZero"/>
        <c:auto val="1"/>
        <c:lblAlgn val="ctr"/>
        <c:lblOffset val="100"/>
        <c:noMultiLvlLbl val="0"/>
      </c:catAx>
      <c:valAx>
        <c:axId val="401726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6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Foster High School</a:t>
            </a:r>
          </a:p>
          <a:p>
            <a:pPr>
              <a:defRPr sz="1400" b="0" i="0" u="none" strike="noStrike" kern="1200" spc="0" baseline="0">
                <a:solidFill>
                  <a:schemeClr val="tx1">
                    <a:lumMod val="65000"/>
                    <a:lumOff val="35000"/>
                  </a:schemeClr>
                </a:solidFill>
                <a:latin typeface="+mn-lt"/>
                <a:ea typeface="+mn-ea"/>
                <a:cs typeface="+mn-cs"/>
              </a:defRPr>
            </a:pPr>
            <a:r>
              <a:rPr lang="en-US"/>
              <a:t>Percent of Individuals Receiving </a:t>
            </a:r>
          </a:p>
          <a:p>
            <a:pPr>
              <a:defRPr sz="1400" b="0" i="0" u="none" strike="noStrike" kern="1200" spc="0" baseline="0">
                <a:solidFill>
                  <a:schemeClr val="tx1">
                    <a:lumMod val="65000"/>
                    <a:lumOff val="35000"/>
                  </a:schemeClr>
                </a:solidFill>
                <a:latin typeface="+mn-lt"/>
                <a:ea typeface="+mn-ea"/>
                <a:cs typeface="+mn-cs"/>
              </a:defRPr>
            </a:pPr>
            <a:r>
              <a:rPr lang="en-US"/>
              <a:t>Out</a:t>
            </a:r>
            <a:r>
              <a:rPr lang="en-US" baseline="0"/>
              <a:t> of School Suspension</a:t>
            </a:r>
          </a:p>
          <a:p>
            <a:pPr>
              <a:defRPr sz="1400" b="0" i="0" u="none" strike="noStrike" kern="1200" spc="0" baseline="0">
                <a:solidFill>
                  <a:schemeClr val="tx1">
                    <a:lumMod val="65000"/>
                    <a:lumOff val="35000"/>
                  </a:schemeClr>
                </a:solidFill>
                <a:latin typeface="+mn-lt"/>
                <a:ea typeface="+mn-ea"/>
                <a:cs typeface="+mn-cs"/>
              </a:defRPr>
            </a:pPr>
            <a:r>
              <a:rPr lang="en-US" baseline="0"/>
              <a:t>2013-2014 By Special Populations</a:t>
            </a:r>
          </a:p>
          <a:p>
            <a:pPr>
              <a:defRPr sz="1400" b="0" i="0" u="none" strike="noStrike" kern="1200" spc="0" baseline="0">
                <a:solidFill>
                  <a:schemeClr val="tx1">
                    <a:lumMod val="65000"/>
                    <a:lumOff val="35000"/>
                  </a:schemeClr>
                </a:solidFill>
                <a:latin typeface="+mn-lt"/>
                <a:ea typeface="+mn-ea"/>
                <a:cs typeface="+mn-cs"/>
              </a:defRPr>
            </a:pPr>
            <a:r>
              <a:rPr lang="en-US" baseline="0"/>
              <a:t>Comparison within Suspended Group</a:t>
            </a:r>
            <a:endParaRPr lang="en-US"/>
          </a:p>
        </c:rich>
      </c:tx>
      <c:layout/>
      <c:overlay val="0"/>
      <c:spPr>
        <a:noFill/>
        <a:ln>
          <a:noFill/>
        </a:ln>
        <a:effectLst/>
      </c:spPr>
    </c:title>
    <c:autoTitleDeleted val="0"/>
    <c:plotArea>
      <c:layout/>
      <c:barChart>
        <c:barDir val="col"/>
        <c:grouping val="clustered"/>
        <c:varyColors val="0"/>
        <c:ser>
          <c:idx val="0"/>
          <c:order val="0"/>
          <c:tx>
            <c:strRef>
              <c:f>'Individuals and number of days'!$A$39</c:f>
              <c:strCache>
                <c:ptCount val="1"/>
                <c:pt idx="0">
                  <c:v>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days'!$B$38:$C$38</c:f>
              <c:strCache>
                <c:ptCount val="2"/>
                <c:pt idx="0">
                  <c:v>2013 Percent of Population</c:v>
                </c:pt>
                <c:pt idx="1">
                  <c:v>2014 Percent of Population</c:v>
                </c:pt>
              </c:strCache>
            </c:strRef>
          </c:cat>
          <c:val>
            <c:numRef>
              <c:f>'Individuals and number of days'!$B$39:$C$39</c:f>
              <c:numCache>
                <c:formatCode>0%</c:formatCode>
                <c:ptCount val="2"/>
                <c:pt idx="0">
                  <c:v>0.27</c:v>
                </c:pt>
                <c:pt idx="1">
                  <c:v>0.11</c:v>
                </c:pt>
              </c:numCache>
            </c:numRef>
          </c:val>
        </c:ser>
        <c:ser>
          <c:idx val="1"/>
          <c:order val="1"/>
          <c:tx>
            <c:strRef>
              <c:f>'Individuals and number of days'!$A$40</c:f>
              <c:strCache>
                <c:ptCount val="1"/>
                <c:pt idx="0">
                  <c:v>Sped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days'!$B$38:$C$38</c:f>
              <c:strCache>
                <c:ptCount val="2"/>
                <c:pt idx="0">
                  <c:v>2013 Percent of Population</c:v>
                </c:pt>
                <c:pt idx="1">
                  <c:v>2014 Percent of Population</c:v>
                </c:pt>
              </c:strCache>
            </c:strRef>
          </c:cat>
          <c:val>
            <c:numRef>
              <c:f>'Individuals and number of days'!$B$40:$C$40</c:f>
              <c:numCache>
                <c:formatCode>0%</c:formatCode>
                <c:ptCount val="2"/>
                <c:pt idx="0">
                  <c:v>0.09</c:v>
                </c:pt>
                <c:pt idx="1">
                  <c:v>0.13</c:v>
                </c:pt>
              </c:numCache>
            </c:numRef>
          </c:val>
        </c:ser>
        <c:dLbls>
          <c:showLegendKey val="0"/>
          <c:showVal val="0"/>
          <c:showCatName val="0"/>
          <c:showSerName val="0"/>
          <c:showPercent val="0"/>
          <c:showBubbleSize val="0"/>
        </c:dLbls>
        <c:gapWidth val="219"/>
        <c:axId val="401727672"/>
        <c:axId val="401728064"/>
      </c:barChart>
      <c:catAx>
        <c:axId val="40172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064"/>
        <c:crosses val="autoZero"/>
        <c:auto val="1"/>
        <c:lblAlgn val="ctr"/>
        <c:lblOffset val="100"/>
        <c:noMultiLvlLbl val="0"/>
      </c:catAx>
      <c:valAx>
        <c:axId val="40172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7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Foster High School</a:t>
            </a:r>
          </a:p>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Individuals Receiving</a:t>
            </a:r>
          </a:p>
          <a:p>
            <a:pPr>
              <a:defRPr sz="1400" b="0" i="0" u="none" strike="noStrike" kern="1200" spc="0" baseline="0">
                <a:solidFill>
                  <a:schemeClr val="tx1">
                    <a:lumMod val="65000"/>
                    <a:lumOff val="35000"/>
                  </a:schemeClr>
                </a:solidFill>
                <a:latin typeface="+mn-lt"/>
                <a:ea typeface="+mn-ea"/>
                <a:cs typeface="+mn-cs"/>
              </a:defRPr>
            </a:pPr>
            <a:r>
              <a:rPr lang="en-US" baseline="0"/>
              <a:t>Out of School Suspension</a:t>
            </a:r>
          </a:p>
          <a:p>
            <a:pPr>
              <a:defRPr sz="1400" b="0" i="0" u="none" strike="noStrike" kern="1200" spc="0" baseline="0">
                <a:solidFill>
                  <a:schemeClr val="tx1">
                    <a:lumMod val="65000"/>
                    <a:lumOff val="35000"/>
                  </a:schemeClr>
                </a:solidFill>
                <a:latin typeface="+mn-lt"/>
                <a:ea typeface="+mn-ea"/>
                <a:cs typeface="+mn-cs"/>
              </a:defRPr>
            </a:pPr>
            <a:r>
              <a:rPr lang="en-US" baseline="0"/>
              <a:t>Percent by Total Special Populations Group</a:t>
            </a:r>
            <a:endParaRPr lang="en-US"/>
          </a:p>
        </c:rich>
      </c:tx>
      <c:layout/>
      <c:overlay val="0"/>
      <c:spPr>
        <a:noFill/>
        <a:ln>
          <a:noFill/>
        </a:ln>
        <a:effectLst/>
      </c:spPr>
    </c:title>
    <c:autoTitleDeleted val="0"/>
    <c:plotArea>
      <c:layout/>
      <c:barChart>
        <c:barDir val="col"/>
        <c:grouping val="clustered"/>
        <c:varyColors val="0"/>
        <c:ser>
          <c:idx val="0"/>
          <c:order val="0"/>
          <c:tx>
            <c:strRef>
              <c:f>'Individuals and number of days'!$F$24</c:f>
              <c:strCache>
                <c:ptCount val="1"/>
                <c:pt idx="0">
                  <c:v>Percent of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days'!$E$25:$E$26</c:f>
              <c:strCache>
                <c:ptCount val="2"/>
                <c:pt idx="0">
                  <c:v>ELL</c:v>
                </c:pt>
                <c:pt idx="1">
                  <c:v>Sped</c:v>
                </c:pt>
              </c:strCache>
            </c:strRef>
          </c:cat>
          <c:val>
            <c:numRef>
              <c:f>'Individuals and number of days'!$F$25:$F$26</c:f>
              <c:numCache>
                <c:formatCode>0%</c:formatCode>
                <c:ptCount val="2"/>
                <c:pt idx="0">
                  <c:v>0.29399999999999998</c:v>
                </c:pt>
                <c:pt idx="1">
                  <c:v>8.8999999999999996E-2</c:v>
                </c:pt>
              </c:numCache>
            </c:numRef>
          </c:val>
        </c:ser>
        <c:ser>
          <c:idx val="1"/>
          <c:order val="1"/>
          <c:tx>
            <c:strRef>
              <c:f>'Individuals and number of days'!$G$24</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days'!$E$25:$E$26</c:f>
              <c:strCache>
                <c:ptCount val="2"/>
                <c:pt idx="0">
                  <c:v>ELL</c:v>
                </c:pt>
                <c:pt idx="1">
                  <c:v>Sped</c:v>
                </c:pt>
              </c:strCache>
            </c:strRef>
          </c:cat>
          <c:val>
            <c:numRef>
              <c:f>'Individuals and number of days'!$G$25:$G$26</c:f>
              <c:numCache>
                <c:formatCode>0%</c:formatCode>
                <c:ptCount val="2"/>
                <c:pt idx="0">
                  <c:v>0.11</c:v>
                </c:pt>
                <c:pt idx="1">
                  <c:v>0.11</c:v>
                </c:pt>
              </c:numCache>
            </c:numRef>
          </c:val>
        </c:ser>
        <c:ser>
          <c:idx val="2"/>
          <c:order val="2"/>
          <c:tx>
            <c:strRef>
              <c:f>'Individuals and number of days'!$H$24</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'Individuals and number of days'!$E$25:$E$26</c:f>
              <c:strCache>
                <c:ptCount val="2"/>
                <c:pt idx="0">
                  <c:v>ELL</c:v>
                </c:pt>
                <c:pt idx="1">
                  <c:v>Sped</c:v>
                </c:pt>
              </c:strCache>
            </c:strRef>
          </c:cat>
          <c:val>
            <c:numRef>
              <c:f>'Individuals and number of days'!$H$25:$H$26</c:f>
              <c:numCache>
                <c:formatCode>0%</c:formatCode>
                <c:ptCount val="2"/>
                <c:pt idx="0">
                  <c:v>0.02</c:v>
                </c:pt>
                <c:pt idx="1">
                  <c:v>0.08</c:v>
                </c:pt>
              </c:numCache>
            </c:numRef>
          </c:val>
        </c:ser>
        <c:dLbls>
          <c:showLegendKey val="0"/>
          <c:showVal val="0"/>
          <c:showCatName val="0"/>
          <c:showSerName val="0"/>
          <c:showPercent val="0"/>
          <c:showBubbleSize val="0"/>
        </c:dLbls>
        <c:gapWidth val="219"/>
        <c:overlap val="-27"/>
        <c:axId val="347021560"/>
        <c:axId val="347021952"/>
      </c:barChart>
      <c:catAx>
        <c:axId val="34702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021952"/>
        <c:crosses val="autoZero"/>
        <c:auto val="1"/>
        <c:lblAlgn val="ctr"/>
        <c:lblOffset val="100"/>
        <c:noMultiLvlLbl val="0"/>
      </c:catAx>
      <c:valAx>
        <c:axId val="34702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021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[2014 Elementary Discipline.xlsx]Sheet2!PivotTable1</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plotArea>
      <c:layout/>
      <c:barChart>
        <c:barDir val="col"/>
        <c:grouping val="clustered"/>
        <c:varyColors val="0"/>
        <c:ser>
          <c:idx val="0"/>
          <c:order val="0"/>
          <c:tx>
            <c:strRef>
              <c:f>Sheet2!$B$3:$B$4</c:f>
              <c:strCache>
                <c:ptCount val="1"/>
                <c:pt idx="0">
                  <c:v>F</c:v>
                </c:pt>
              </c:strCache>
            </c:strRef>
          </c:tx>
          <c:invertIfNegative val="0"/>
          <c:cat>
            <c:multiLvlStrRef>
              <c:f>Sheet2!$A$5:$A$14</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Sheet2!$B$5:$B$14</c:f>
              <c:numCache>
                <c:formatCode>General</c:formatCode>
                <c:ptCount val="6"/>
                <c:pt idx="0">
                  <c:v>4</c:v>
                </c:pt>
                <c:pt idx="1">
                  <c:v>2</c:v>
                </c:pt>
                <c:pt idx="4">
                  <c:v>2</c:v>
                </c:pt>
              </c:numCache>
            </c:numRef>
          </c:val>
        </c:ser>
        <c:ser>
          <c:idx val="1"/>
          <c:order val="1"/>
          <c:tx>
            <c:strRef>
              <c:f>Sheet2!$C$3:$C$4</c:f>
              <c:strCache>
                <c:ptCount val="1"/>
                <c:pt idx="0">
                  <c:v>M</c:v>
                </c:pt>
              </c:strCache>
            </c:strRef>
          </c:tx>
          <c:invertIfNegative val="0"/>
          <c:cat>
            <c:multiLvlStrRef>
              <c:f>Sheet2!$A$5:$A$14</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Sheet2!$C$5:$C$14</c:f>
              <c:numCache>
                <c:formatCode>General</c:formatCode>
                <c:ptCount val="6"/>
                <c:pt idx="0">
                  <c:v>43</c:v>
                </c:pt>
                <c:pt idx="1">
                  <c:v>7</c:v>
                </c:pt>
                <c:pt idx="2">
                  <c:v>27</c:v>
                </c:pt>
                <c:pt idx="3">
                  <c:v>15</c:v>
                </c:pt>
                <c:pt idx="4">
                  <c:v>10</c:v>
                </c:pt>
                <c:pt idx="5">
                  <c:v>9</c:v>
                </c:pt>
              </c:numCache>
            </c:numRef>
          </c:val>
        </c:ser>
        <c:dLbls>
          <c:showLegendKey val="0"/>
          <c:showVal val="0"/>
          <c:showCatName val="0"/>
          <c:showSerName val="0"/>
          <c:showPercent val="0"/>
          <c:showBubbleSize val="0"/>
        </c:dLbls>
        <c:gapWidth val="150"/>
        <c:axId val="348348408"/>
        <c:axId val="196022808"/>
      </c:barChart>
      <c:catAx>
        <c:axId val="348348408"/>
        <c:scaling>
          <c:orientation val="minMax"/>
        </c:scaling>
        <c:delete val="0"/>
        <c:axPos val="b"/>
        <c:numFmt formatCode="General" sourceLinked="0"/>
        <c:majorTickMark val="out"/>
        <c:minorTickMark val="none"/>
        <c:tickLblPos val="nextTo"/>
        <c:crossAx val="196022808"/>
        <c:crosses val="autoZero"/>
        <c:auto val="1"/>
        <c:lblAlgn val="ctr"/>
        <c:lblOffset val="100"/>
        <c:noMultiLvlLbl val="0"/>
      </c:catAx>
      <c:valAx>
        <c:axId val="196022808"/>
        <c:scaling>
          <c:orientation val="minMax"/>
        </c:scaling>
        <c:delete val="0"/>
        <c:axPos val="l"/>
        <c:majorGridlines/>
        <c:numFmt formatCode="General" sourceLinked="1"/>
        <c:majorTickMark val="out"/>
        <c:minorTickMark val="none"/>
        <c:tickLblPos val="nextTo"/>
        <c:crossAx val="348348408"/>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[2014 Elementary Discipline.xlsx]Sheet2!PivotTable2</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s>
    <c:plotArea>
      <c:layout/>
      <c:barChart>
        <c:barDir val="col"/>
        <c:grouping val="clustered"/>
        <c:varyColors val="0"/>
        <c:ser>
          <c:idx val="0"/>
          <c:order val="0"/>
          <c:tx>
            <c:strRef>
              <c:f>Sheet2!$B$21:$B$22</c:f>
              <c:strCache>
                <c:ptCount val="1"/>
                <c:pt idx="0">
                  <c:v>AMR INDIAN/ALSK</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Sheet2!$B$23:$B$32</c:f>
              <c:numCache>
                <c:formatCode>General</c:formatCode>
                <c:ptCount val="6"/>
                <c:pt idx="2">
                  <c:v>1</c:v>
                </c:pt>
                <c:pt idx="3">
                  <c:v>1</c:v>
                </c:pt>
                <c:pt idx="4">
                  <c:v>1</c:v>
                </c:pt>
              </c:numCache>
            </c:numRef>
          </c:val>
        </c:ser>
        <c:ser>
          <c:idx val="1"/>
          <c:order val="1"/>
          <c:tx>
            <c:strRef>
              <c:f>Sheet2!$C$21:$C$22</c:f>
              <c:strCache>
                <c:ptCount val="1"/>
                <c:pt idx="0">
                  <c:v>ASIAN</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Sheet2!$C$23:$C$32</c:f>
              <c:numCache>
                <c:formatCode>General</c:formatCode>
                <c:ptCount val="6"/>
                <c:pt idx="0">
                  <c:v>7</c:v>
                </c:pt>
                <c:pt idx="2">
                  <c:v>1</c:v>
                </c:pt>
                <c:pt idx="4">
                  <c:v>2</c:v>
                </c:pt>
                <c:pt idx="5">
                  <c:v>2</c:v>
                </c:pt>
              </c:numCache>
            </c:numRef>
          </c:val>
        </c:ser>
        <c:ser>
          <c:idx val="2"/>
          <c:order val="2"/>
          <c:tx>
            <c:strRef>
              <c:f>Sheet2!$D$21:$D$22</c:f>
              <c:strCache>
                <c:ptCount val="1"/>
                <c:pt idx="0">
                  <c:v>BLACK/NON HISPA</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Sheet2!$D$23:$D$32</c:f>
              <c:numCache>
                <c:formatCode>General</c:formatCode>
                <c:ptCount val="6"/>
                <c:pt idx="0">
                  <c:v>16</c:v>
                </c:pt>
                <c:pt idx="1">
                  <c:v>4</c:v>
                </c:pt>
                <c:pt idx="2">
                  <c:v>12</c:v>
                </c:pt>
                <c:pt idx="3">
                  <c:v>5</c:v>
                </c:pt>
                <c:pt idx="4">
                  <c:v>4</c:v>
                </c:pt>
              </c:numCache>
            </c:numRef>
          </c:val>
        </c:ser>
        <c:ser>
          <c:idx val="3"/>
          <c:order val="3"/>
          <c:tx>
            <c:strRef>
              <c:f>Sheet2!$E$21:$E$22</c:f>
              <c:strCache>
                <c:ptCount val="1"/>
                <c:pt idx="0">
                  <c:v>HAWAIIAN/PACIFI</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Sheet2!$E$23:$E$32</c:f>
              <c:numCache>
                <c:formatCode>General</c:formatCode>
                <c:ptCount val="6"/>
                <c:pt idx="1">
                  <c:v>1</c:v>
                </c:pt>
                <c:pt idx="2">
                  <c:v>1</c:v>
                </c:pt>
                <c:pt idx="5">
                  <c:v>1</c:v>
                </c:pt>
              </c:numCache>
            </c:numRef>
          </c:val>
        </c:ser>
        <c:ser>
          <c:idx val="4"/>
          <c:order val="4"/>
          <c:tx>
            <c:strRef>
              <c:f>Sheet2!$F$21:$F$22</c:f>
              <c:strCache>
                <c:ptCount val="1"/>
                <c:pt idx="0">
                  <c:v>HISPANIC</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Sheet2!$F$23:$F$32</c:f>
              <c:numCache>
                <c:formatCode>General</c:formatCode>
                <c:ptCount val="6"/>
                <c:pt idx="0">
                  <c:v>10</c:v>
                </c:pt>
                <c:pt idx="1">
                  <c:v>1</c:v>
                </c:pt>
                <c:pt idx="2">
                  <c:v>3</c:v>
                </c:pt>
                <c:pt idx="3">
                  <c:v>4</c:v>
                </c:pt>
                <c:pt idx="5">
                  <c:v>1</c:v>
                </c:pt>
              </c:numCache>
            </c:numRef>
          </c:val>
        </c:ser>
        <c:ser>
          <c:idx val="5"/>
          <c:order val="5"/>
          <c:tx>
            <c:strRef>
              <c:f>Sheet2!$G$21:$G$22</c:f>
              <c:strCache>
                <c:ptCount val="1"/>
                <c:pt idx="0">
                  <c:v>MULTIRACIAL</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Sheet2!$G$23:$G$32</c:f>
              <c:numCache>
                <c:formatCode>General</c:formatCode>
                <c:ptCount val="6"/>
                <c:pt idx="0">
                  <c:v>5</c:v>
                </c:pt>
                <c:pt idx="1">
                  <c:v>1</c:v>
                </c:pt>
                <c:pt idx="2">
                  <c:v>1</c:v>
                </c:pt>
                <c:pt idx="3">
                  <c:v>3</c:v>
                </c:pt>
                <c:pt idx="4">
                  <c:v>1</c:v>
                </c:pt>
                <c:pt idx="5">
                  <c:v>2</c:v>
                </c:pt>
              </c:numCache>
            </c:numRef>
          </c:val>
        </c:ser>
        <c:ser>
          <c:idx val="6"/>
          <c:order val="6"/>
          <c:tx>
            <c:strRef>
              <c:f>Sheet2!$H$21:$H$22</c:f>
              <c:strCache>
                <c:ptCount val="1"/>
                <c:pt idx="0">
                  <c:v>WHITE/NON HISPA</c:v>
                </c:pt>
              </c:strCache>
            </c:strRef>
          </c:tx>
          <c:invertIfNegative val="0"/>
          <c:cat>
            <c:multiLvlStrRef>
              <c:f>Sheet2!$A$23:$A$32</c:f>
              <c:multiLvlStrCache>
                <c:ptCount val="6"/>
                <c:lvl>
                  <c:pt idx="0">
                    <c:v>2013</c:v>
                  </c:pt>
                  <c:pt idx="1">
                    <c:v>2014</c:v>
                  </c:pt>
                  <c:pt idx="2">
                    <c:v>2013</c:v>
                  </c:pt>
                  <c:pt idx="3">
                    <c:v>2014</c:v>
                  </c:pt>
                  <c:pt idx="4">
                    <c:v>2013</c:v>
                  </c:pt>
                  <c:pt idx="5">
                    <c:v>2014</c:v>
                  </c:pt>
                </c:lvl>
                <c:lvl>
                  <c:pt idx="0">
                    <c:v>Cascade View</c:v>
                  </c:pt>
                  <c:pt idx="2">
                    <c:v>Thorndyke</c:v>
                  </c:pt>
                  <c:pt idx="4">
                    <c:v>Tukwila</c:v>
                  </c:pt>
                </c:lvl>
              </c:multiLvlStrCache>
            </c:multiLvlStrRef>
          </c:cat>
          <c:val>
            <c:numRef>
              <c:f>Sheet2!$H$23:$H$32</c:f>
              <c:numCache>
                <c:formatCode>General</c:formatCode>
                <c:ptCount val="6"/>
                <c:pt idx="0">
                  <c:v>9</c:v>
                </c:pt>
                <c:pt idx="1">
                  <c:v>2</c:v>
                </c:pt>
                <c:pt idx="2">
                  <c:v>5</c:v>
                </c:pt>
                <c:pt idx="3">
                  <c:v>2</c:v>
                </c:pt>
                <c:pt idx="4">
                  <c:v>4</c:v>
                </c:pt>
                <c:pt idx="5">
                  <c:v>3</c:v>
                </c:pt>
              </c:numCache>
            </c:numRef>
          </c:val>
        </c:ser>
        <c:dLbls>
          <c:showLegendKey val="0"/>
          <c:showVal val="0"/>
          <c:showCatName val="0"/>
          <c:showSerName val="0"/>
          <c:showPercent val="0"/>
          <c:showBubbleSize val="0"/>
        </c:dLbls>
        <c:gapWidth val="150"/>
        <c:axId val="180223760"/>
        <c:axId val="195925048"/>
      </c:barChart>
      <c:catAx>
        <c:axId val="180223760"/>
        <c:scaling>
          <c:orientation val="minMax"/>
        </c:scaling>
        <c:delete val="0"/>
        <c:axPos val="b"/>
        <c:numFmt formatCode="General" sourceLinked="0"/>
        <c:majorTickMark val="out"/>
        <c:minorTickMark val="none"/>
        <c:tickLblPos val="nextTo"/>
        <c:crossAx val="195925048"/>
        <c:crosses val="autoZero"/>
        <c:auto val="1"/>
        <c:lblAlgn val="ctr"/>
        <c:lblOffset val="100"/>
        <c:noMultiLvlLbl val="0"/>
      </c:catAx>
      <c:valAx>
        <c:axId val="195925048"/>
        <c:scaling>
          <c:orientation val="minMax"/>
        </c:scaling>
        <c:delete val="0"/>
        <c:axPos val="l"/>
        <c:majorGridlines/>
        <c:numFmt formatCode="General" sourceLinked="1"/>
        <c:majorTickMark val="out"/>
        <c:minorTickMark val="none"/>
        <c:tickLblPos val="nextTo"/>
        <c:crossAx val="180223760"/>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Showalter</a:t>
            </a:r>
            <a:r>
              <a:rPr lang="en-US" baseline="0"/>
              <a:t> Middle School</a:t>
            </a:r>
          </a:p>
          <a:p>
            <a:pPr>
              <a:defRPr/>
            </a:pPr>
            <a:r>
              <a:rPr lang="en-US" baseline="0"/>
              <a:t>Percent of Individuals</a:t>
            </a:r>
          </a:p>
          <a:p>
            <a:pPr>
              <a:defRPr/>
            </a:pPr>
            <a:r>
              <a:rPr lang="en-US" baseline="0"/>
              <a:t>Out of School Suspension</a:t>
            </a:r>
            <a:endParaRPr lang="en-US"/>
          </a:p>
        </c:rich>
      </c:tx>
      <c:layout/>
      <c:overlay val="0"/>
    </c:title>
    <c:autoTitleDeleted val="0"/>
    <c:plotArea>
      <c:layout/>
      <c:barChart>
        <c:barDir val="col"/>
        <c:grouping val="clustered"/>
        <c:varyColors val="0"/>
        <c:ser>
          <c:idx val="0"/>
          <c:order val="0"/>
          <c:tx>
            <c:strRef>
              <c:f>'Out of School Summary'!$F$60</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'Out of School Summary'!$H$59:$I$59</c:f>
              <c:numCache>
                <c:formatCode>General</c:formatCode>
                <c:ptCount val="2"/>
                <c:pt idx="0">
                  <c:v>2013</c:v>
                </c:pt>
                <c:pt idx="1">
                  <c:v>2014</c:v>
                </c:pt>
              </c:numCache>
            </c:numRef>
          </c:cat>
          <c:val>
            <c:numRef>
              <c:f>'Out of School Summary'!$H$60:$I$60</c:f>
              <c:numCache>
                <c:formatCode>0%</c:formatCode>
                <c:ptCount val="2"/>
                <c:pt idx="0">
                  <c:v>0.14077669902912621</c:v>
                </c:pt>
                <c:pt idx="1">
                  <c:v>0.14724919093851133</c:v>
                </c:pt>
              </c:numCache>
            </c:numRef>
          </c:val>
        </c:ser>
        <c:dLbls>
          <c:showLegendKey val="0"/>
          <c:showVal val="0"/>
          <c:showCatName val="0"/>
          <c:showSerName val="0"/>
          <c:showPercent val="0"/>
          <c:showBubbleSize val="0"/>
        </c:dLbls>
        <c:gapWidth val="150"/>
        <c:axId val="195925832"/>
        <c:axId val="195926224"/>
      </c:barChart>
      <c:catAx>
        <c:axId val="195925832"/>
        <c:scaling>
          <c:orientation val="minMax"/>
        </c:scaling>
        <c:delete val="0"/>
        <c:axPos val="b"/>
        <c:numFmt formatCode="General" sourceLinked="1"/>
        <c:majorTickMark val="out"/>
        <c:minorTickMark val="none"/>
        <c:tickLblPos val="nextTo"/>
        <c:crossAx val="195926224"/>
        <c:crosses val="autoZero"/>
        <c:auto val="1"/>
        <c:lblAlgn val="ctr"/>
        <c:lblOffset val="100"/>
        <c:noMultiLvlLbl val="0"/>
      </c:catAx>
      <c:valAx>
        <c:axId val="195926224"/>
        <c:scaling>
          <c:orientation val="minMax"/>
          <c:max val="0.2"/>
          <c:min val="0"/>
        </c:scaling>
        <c:delete val="0"/>
        <c:axPos val="l"/>
        <c:majorGridlines/>
        <c:numFmt formatCode="0%" sourceLinked="1"/>
        <c:majorTickMark val="out"/>
        <c:minorTickMark val="none"/>
        <c:tickLblPos val="nextTo"/>
        <c:crossAx val="1959258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Showalter</a:t>
            </a:r>
            <a:r>
              <a:rPr lang="en-US" sz="1400" baseline="0"/>
              <a:t> Middle School</a:t>
            </a:r>
          </a:p>
          <a:p>
            <a:pPr>
              <a:defRPr/>
            </a:pPr>
            <a:r>
              <a:rPr lang="en-US" sz="1400" baseline="0"/>
              <a:t>Percent of Individuals Receiving an Out of School Suspension 2013-2014 by Gender</a:t>
            </a:r>
          </a:p>
          <a:p>
            <a:pPr>
              <a:defRPr/>
            </a:pPr>
            <a:r>
              <a:rPr lang="en-US" sz="1400" baseline="0"/>
              <a:t>Comparison with Suspended Group</a:t>
            </a:r>
            <a:endParaRPr lang="en-US" sz="1400"/>
          </a:p>
        </c:rich>
      </c:tx>
      <c:layout/>
      <c:overlay val="0"/>
    </c:title>
    <c:autoTitleDeleted val="0"/>
    <c:plotArea>
      <c:layout/>
      <c:barChart>
        <c:barDir val="col"/>
        <c:grouping val="clustered"/>
        <c:varyColors val="0"/>
        <c:ser>
          <c:idx val="0"/>
          <c:order val="0"/>
          <c:tx>
            <c:strRef>
              <c:f>'Out of School Summary'!$N$31</c:f>
              <c:strCache>
                <c:ptCount val="1"/>
                <c:pt idx="0">
                  <c:v>Female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'Out of School Summary'!$O$30:$P$30</c:f>
              <c:numCache>
                <c:formatCode>General</c:formatCode>
                <c:ptCount val="2"/>
                <c:pt idx="0">
                  <c:v>2013</c:v>
                </c:pt>
                <c:pt idx="1">
                  <c:v>2014</c:v>
                </c:pt>
              </c:numCache>
            </c:numRef>
          </c:cat>
          <c:val>
            <c:numRef>
              <c:f>'Out of School Summary'!$O$31:$P$31</c:f>
              <c:numCache>
                <c:formatCode>0%</c:formatCode>
                <c:ptCount val="2"/>
                <c:pt idx="0">
                  <c:v>0.21</c:v>
                </c:pt>
                <c:pt idx="1">
                  <c:v>0.23</c:v>
                </c:pt>
              </c:numCache>
            </c:numRef>
          </c:val>
        </c:ser>
        <c:ser>
          <c:idx val="1"/>
          <c:order val="1"/>
          <c:tx>
            <c:strRef>
              <c:f>'Out of School Summary'!$N$32</c:f>
              <c:strCache>
                <c:ptCount val="1"/>
                <c:pt idx="0">
                  <c:v>Male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'Out of School Summary'!$O$30:$P$30</c:f>
              <c:numCache>
                <c:formatCode>General</c:formatCode>
                <c:ptCount val="2"/>
                <c:pt idx="0">
                  <c:v>2013</c:v>
                </c:pt>
                <c:pt idx="1">
                  <c:v>2014</c:v>
                </c:pt>
              </c:numCache>
            </c:numRef>
          </c:cat>
          <c:val>
            <c:numRef>
              <c:f>'Out of School Summary'!$O$32:$P$32</c:f>
              <c:numCache>
                <c:formatCode>0%</c:formatCode>
                <c:ptCount val="2"/>
                <c:pt idx="0">
                  <c:v>0.79</c:v>
                </c:pt>
                <c:pt idx="1">
                  <c:v>0.77</c:v>
                </c:pt>
              </c:numCache>
            </c:numRef>
          </c:val>
        </c:ser>
        <c:dLbls>
          <c:showLegendKey val="0"/>
          <c:showVal val="0"/>
          <c:showCatName val="0"/>
          <c:showSerName val="0"/>
          <c:showPercent val="0"/>
          <c:showBubbleSize val="0"/>
        </c:dLbls>
        <c:gapWidth val="150"/>
        <c:axId val="348538160"/>
        <c:axId val="348538552"/>
      </c:barChart>
      <c:catAx>
        <c:axId val="348538160"/>
        <c:scaling>
          <c:orientation val="minMax"/>
        </c:scaling>
        <c:delete val="0"/>
        <c:axPos val="b"/>
        <c:numFmt formatCode="General" sourceLinked="1"/>
        <c:majorTickMark val="none"/>
        <c:minorTickMark val="none"/>
        <c:tickLblPos val="nextTo"/>
        <c:crossAx val="348538552"/>
        <c:crosses val="autoZero"/>
        <c:auto val="1"/>
        <c:lblAlgn val="ctr"/>
        <c:lblOffset val="100"/>
        <c:noMultiLvlLbl val="0"/>
      </c:catAx>
      <c:valAx>
        <c:axId val="348538552"/>
        <c:scaling>
          <c:orientation val="minMax"/>
        </c:scaling>
        <c:delete val="0"/>
        <c:axPos val="l"/>
        <c:majorGridlines/>
        <c:numFmt formatCode="0%" sourceLinked="1"/>
        <c:majorTickMark val="none"/>
        <c:minorTickMark val="none"/>
        <c:tickLblPos val="nextTo"/>
        <c:crossAx val="3485381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Showalter Middle School</a:t>
            </a:r>
          </a:p>
          <a:p>
            <a:pPr>
              <a:defRPr/>
            </a:pPr>
            <a:r>
              <a:rPr lang="en-US" sz="1400"/>
              <a:t>Percent</a:t>
            </a:r>
            <a:r>
              <a:rPr lang="en-US" sz="1400" baseline="0"/>
              <a:t> of Individuals Receiving</a:t>
            </a:r>
          </a:p>
          <a:p>
            <a:pPr>
              <a:defRPr/>
            </a:pPr>
            <a:r>
              <a:rPr lang="en-US" sz="1400" baseline="0"/>
              <a:t>Out of School Suspension by Gender</a:t>
            </a:r>
          </a:p>
          <a:p>
            <a:pPr>
              <a:defRPr/>
            </a:pPr>
            <a:r>
              <a:rPr lang="en-US" sz="1400" baseline="0"/>
              <a:t>Percent Based on Percent of Total Demographic Population</a:t>
            </a:r>
            <a:endParaRPr lang="en-US" sz="1400"/>
          </a:p>
        </c:rich>
      </c:tx>
      <c:layout/>
      <c:overlay val="0"/>
    </c:title>
    <c:autoTitleDeleted val="0"/>
    <c:plotArea>
      <c:layout/>
      <c:barChart>
        <c:barDir val="col"/>
        <c:grouping val="clustered"/>
        <c:varyColors val="0"/>
        <c:ser>
          <c:idx val="0"/>
          <c:order val="0"/>
          <c:tx>
            <c:strRef>
              <c:f>'Out of School Summary'!$G$61</c:f>
              <c:strCache>
                <c:ptCount val="1"/>
                <c:pt idx="0">
                  <c:v>Percent of Population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Summary'!$F$62:$F$63</c:f>
              <c:strCache>
                <c:ptCount val="2"/>
                <c:pt idx="0">
                  <c:v>Female</c:v>
                </c:pt>
                <c:pt idx="1">
                  <c:v>Male</c:v>
                </c:pt>
              </c:strCache>
            </c:strRef>
          </c:cat>
          <c:val>
            <c:numRef>
              <c:f>'Out of School Summary'!$G$62:$G$63</c:f>
              <c:numCache>
                <c:formatCode>0%</c:formatCode>
                <c:ptCount val="2"/>
                <c:pt idx="0">
                  <c:v>0.48</c:v>
                </c:pt>
                <c:pt idx="1">
                  <c:v>0.52</c:v>
                </c:pt>
              </c:numCache>
            </c:numRef>
          </c:val>
        </c:ser>
        <c:ser>
          <c:idx val="1"/>
          <c:order val="1"/>
          <c:tx>
            <c:strRef>
              <c:f>'Out of School Summary'!$H$61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Summary'!$F$62:$F$63</c:f>
              <c:strCache>
                <c:ptCount val="2"/>
                <c:pt idx="0">
                  <c:v>Female</c:v>
                </c:pt>
                <c:pt idx="1">
                  <c:v>Male</c:v>
                </c:pt>
              </c:strCache>
            </c:strRef>
          </c:cat>
          <c:val>
            <c:numRef>
              <c:f>'Out of School Summary'!$H$62:$H$63</c:f>
              <c:numCache>
                <c:formatCode>0%</c:formatCode>
                <c:ptCount val="2"/>
                <c:pt idx="0">
                  <c:v>6.6889632107023408E-2</c:v>
                </c:pt>
                <c:pt idx="1">
                  <c:v>0.21003134796238246</c:v>
                </c:pt>
              </c:numCache>
            </c:numRef>
          </c:val>
        </c:ser>
        <c:ser>
          <c:idx val="2"/>
          <c:order val="2"/>
          <c:tx>
            <c:strRef>
              <c:f>'Out of School Summary'!$I$61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Summary'!$F$62:$F$63</c:f>
              <c:strCache>
                <c:ptCount val="2"/>
                <c:pt idx="0">
                  <c:v>Female</c:v>
                </c:pt>
                <c:pt idx="1">
                  <c:v>Male</c:v>
                </c:pt>
              </c:strCache>
            </c:strRef>
          </c:cat>
          <c:val>
            <c:numRef>
              <c:f>'Out of School Summary'!$I$62:$I$63</c:f>
              <c:numCache>
                <c:formatCode>0%</c:formatCode>
                <c:ptCount val="2"/>
                <c:pt idx="0">
                  <c:v>6.354515050167224E-2</c:v>
                </c:pt>
                <c:pt idx="1">
                  <c:v>0.22570532915360503</c:v>
                </c:pt>
              </c:numCache>
            </c:numRef>
          </c:val>
        </c:ser>
        <c:dLbls>
          <c:showLegendKey val="0"/>
          <c:showVal val="0"/>
          <c:showCatName val="0"/>
          <c:showSerName val="0"/>
          <c:showPercent val="0"/>
          <c:showBubbleSize val="0"/>
        </c:dLbls>
        <c:gapWidth val="75"/>
        <c:overlap val="-25"/>
        <c:axId val="348539336"/>
        <c:axId val="348539728"/>
      </c:barChart>
      <c:catAx>
        <c:axId val="348539336"/>
        <c:scaling>
          <c:orientation val="minMax"/>
        </c:scaling>
        <c:delete val="0"/>
        <c:axPos val="b"/>
        <c:numFmt formatCode="General" sourceLinked="0"/>
        <c:majorTickMark val="none"/>
        <c:minorTickMark val="none"/>
        <c:tickLblPos val="nextTo"/>
        <c:crossAx val="348539728"/>
        <c:crosses val="autoZero"/>
        <c:auto val="1"/>
        <c:lblAlgn val="ctr"/>
        <c:lblOffset val="100"/>
        <c:noMultiLvlLbl val="0"/>
      </c:catAx>
      <c:valAx>
        <c:axId val="348539728"/>
        <c:scaling>
          <c:orientation val="minMax"/>
        </c:scaling>
        <c:delete val="0"/>
        <c:axPos val="l"/>
        <c:majorGridlines/>
        <c:numFmt formatCode="0%" sourceLinked="1"/>
        <c:majorTickMark val="none"/>
        <c:minorTickMark val="none"/>
        <c:tickLblPos val="nextTo"/>
        <c:spPr>
          <a:ln w="9525">
            <a:noFill/>
          </a:ln>
        </c:spPr>
        <c:crossAx val="3485393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Showalter Middle School</a:t>
            </a:r>
          </a:p>
          <a:p>
            <a:pPr>
              <a:defRPr/>
            </a:pPr>
            <a:r>
              <a:rPr lang="en-US" sz="1400"/>
              <a:t>Percent of Racial Group </a:t>
            </a:r>
          </a:p>
          <a:p>
            <a:pPr>
              <a:defRPr/>
            </a:pPr>
            <a:r>
              <a:rPr lang="en-US" sz="1400"/>
              <a:t>Out</a:t>
            </a:r>
            <a:r>
              <a:rPr lang="en-US" sz="1400" baseline="0"/>
              <a:t> of School Suspensions by Year</a:t>
            </a:r>
          </a:p>
          <a:p>
            <a:pPr>
              <a:defRPr/>
            </a:pPr>
            <a:r>
              <a:rPr lang="en-US" sz="1400" baseline="0"/>
              <a:t>Compared to Percent of Total School </a:t>
            </a:r>
          </a:p>
          <a:p>
            <a:pPr>
              <a:defRPr/>
            </a:pPr>
            <a:r>
              <a:rPr lang="en-US" sz="1400" baseline="0"/>
              <a:t>Racial Demographic Group</a:t>
            </a:r>
            <a:endParaRPr lang="en-US" sz="1400"/>
          </a:p>
        </c:rich>
      </c:tx>
      <c:layout/>
      <c:overlay val="0"/>
    </c:title>
    <c:autoTitleDeleted val="0"/>
    <c:plotArea>
      <c:layout/>
      <c:barChart>
        <c:barDir val="col"/>
        <c:grouping val="clustered"/>
        <c:varyColors val="0"/>
        <c:ser>
          <c:idx val="0"/>
          <c:order val="0"/>
          <c:tx>
            <c:strRef>
              <c:f>'Out of School Summary'!$G$64</c:f>
              <c:strCache>
                <c:ptCount val="1"/>
                <c:pt idx="0">
                  <c:v>Percent of Population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Summary'!$F$65:$F$69</c:f>
              <c:strCache>
                <c:ptCount val="5"/>
                <c:pt idx="0">
                  <c:v>Asian</c:v>
                </c:pt>
                <c:pt idx="1">
                  <c:v>Black</c:v>
                </c:pt>
                <c:pt idx="2">
                  <c:v>Hispanic</c:v>
                </c:pt>
                <c:pt idx="3">
                  <c:v>MR/NA/PI</c:v>
                </c:pt>
                <c:pt idx="4">
                  <c:v>White</c:v>
                </c:pt>
              </c:strCache>
            </c:strRef>
          </c:cat>
          <c:val>
            <c:numRef>
              <c:f>'Out of School Summary'!$G$65:$G$69</c:f>
              <c:numCache>
                <c:formatCode>0%</c:formatCode>
                <c:ptCount val="5"/>
                <c:pt idx="0">
                  <c:v>0.3</c:v>
                </c:pt>
                <c:pt idx="1">
                  <c:v>0.19</c:v>
                </c:pt>
                <c:pt idx="2">
                  <c:v>0.27</c:v>
                </c:pt>
                <c:pt idx="3">
                  <c:v>0.04</c:v>
                </c:pt>
                <c:pt idx="4">
                  <c:v>0.13</c:v>
                </c:pt>
              </c:numCache>
            </c:numRef>
          </c:val>
        </c:ser>
        <c:ser>
          <c:idx val="1"/>
          <c:order val="1"/>
          <c:tx>
            <c:strRef>
              <c:f>'Out of School Summary'!$H$64</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Summary'!$F$65:$F$69</c:f>
              <c:strCache>
                <c:ptCount val="5"/>
                <c:pt idx="0">
                  <c:v>Asian</c:v>
                </c:pt>
                <c:pt idx="1">
                  <c:v>Black</c:v>
                </c:pt>
                <c:pt idx="2">
                  <c:v>Hispanic</c:v>
                </c:pt>
                <c:pt idx="3">
                  <c:v>MR/NA/PI</c:v>
                </c:pt>
                <c:pt idx="4">
                  <c:v>White</c:v>
                </c:pt>
              </c:strCache>
            </c:strRef>
          </c:cat>
          <c:val>
            <c:numRef>
              <c:f>'Out of School Summary'!$H$65:$H$69</c:f>
              <c:numCache>
                <c:formatCode>0%</c:formatCode>
                <c:ptCount val="5"/>
                <c:pt idx="0">
                  <c:v>8.1967213114754092E-2</c:v>
                </c:pt>
                <c:pt idx="1">
                  <c:v>0.2288135593220339</c:v>
                </c:pt>
                <c:pt idx="2">
                  <c:v>0.12727272727272726</c:v>
                </c:pt>
                <c:pt idx="3">
                  <c:v>0.15068493150684931</c:v>
                </c:pt>
                <c:pt idx="4">
                  <c:v>0.15189873417721519</c:v>
                </c:pt>
              </c:numCache>
            </c:numRef>
          </c:val>
        </c:ser>
        <c:ser>
          <c:idx val="2"/>
          <c:order val="2"/>
          <c:tx>
            <c:strRef>
              <c:f>'Out of School Summary'!$I$64</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Summary'!$F$65:$F$69</c:f>
              <c:strCache>
                <c:ptCount val="5"/>
                <c:pt idx="0">
                  <c:v>Asian</c:v>
                </c:pt>
                <c:pt idx="1">
                  <c:v>Black</c:v>
                </c:pt>
                <c:pt idx="2">
                  <c:v>Hispanic</c:v>
                </c:pt>
                <c:pt idx="3">
                  <c:v>MR/NA/PI</c:v>
                </c:pt>
                <c:pt idx="4">
                  <c:v>White</c:v>
                </c:pt>
              </c:strCache>
            </c:strRef>
          </c:cat>
          <c:val>
            <c:numRef>
              <c:f>'Out of School Summary'!$I$65:$I$69</c:f>
              <c:numCache>
                <c:formatCode>0%</c:formatCode>
                <c:ptCount val="5"/>
                <c:pt idx="0">
                  <c:v>6.0109289617486336E-2</c:v>
                </c:pt>
                <c:pt idx="1">
                  <c:v>0.3135593220338983</c:v>
                </c:pt>
                <c:pt idx="2">
                  <c:v>0.1393939393939394</c:v>
                </c:pt>
                <c:pt idx="3">
                  <c:v>0.12328767123287671</c:v>
                </c:pt>
                <c:pt idx="4">
                  <c:v>0.13924050632911392</c:v>
                </c:pt>
              </c:numCache>
            </c:numRef>
          </c:val>
        </c:ser>
        <c:dLbls>
          <c:showLegendKey val="0"/>
          <c:showVal val="0"/>
          <c:showCatName val="0"/>
          <c:showSerName val="0"/>
          <c:showPercent val="0"/>
          <c:showBubbleSize val="0"/>
        </c:dLbls>
        <c:gapWidth val="75"/>
        <c:overlap val="-25"/>
        <c:axId val="403973504"/>
        <c:axId val="403973896"/>
      </c:barChart>
      <c:catAx>
        <c:axId val="403973504"/>
        <c:scaling>
          <c:orientation val="minMax"/>
        </c:scaling>
        <c:delete val="0"/>
        <c:axPos val="b"/>
        <c:numFmt formatCode="General" sourceLinked="0"/>
        <c:majorTickMark val="none"/>
        <c:minorTickMark val="none"/>
        <c:tickLblPos val="nextTo"/>
        <c:crossAx val="403973896"/>
        <c:crosses val="autoZero"/>
        <c:auto val="1"/>
        <c:lblAlgn val="ctr"/>
        <c:lblOffset val="100"/>
        <c:noMultiLvlLbl val="0"/>
      </c:catAx>
      <c:valAx>
        <c:axId val="403973896"/>
        <c:scaling>
          <c:orientation val="minMax"/>
        </c:scaling>
        <c:delete val="0"/>
        <c:axPos val="l"/>
        <c:majorGridlines/>
        <c:numFmt formatCode="0%" sourceLinked="1"/>
        <c:majorTickMark val="none"/>
        <c:minorTickMark val="none"/>
        <c:tickLblPos val="nextTo"/>
        <c:spPr>
          <a:ln w="9525">
            <a:noFill/>
          </a:ln>
        </c:spPr>
        <c:crossAx val="4039735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Showalter Middle</a:t>
            </a:r>
            <a:r>
              <a:rPr lang="en-US" sz="1400" baseline="0"/>
              <a:t> School </a:t>
            </a:r>
          </a:p>
          <a:p>
            <a:pPr>
              <a:defRPr/>
            </a:pPr>
            <a:r>
              <a:rPr lang="en-US" sz="1400" baseline="0"/>
              <a:t>Percent of Individuals Receiving </a:t>
            </a:r>
          </a:p>
          <a:p>
            <a:pPr>
              <a:defRPr/>
            </a:pPr>
            <a:r>
              <a:rPr lang="en-US" sz="1400" baseline="0"/>
              <a:t>Out of School Suspension </a:t>
            </a:r>
          </a:p>
          <a:p>
            <a:pPr>
              <a:defRPr/>
            </a:pPr>
            <a:r>
              <a:rPr lang="en-US" sz="1400" baseline="0"/>
              <a:t>2013-2014 By Special Population </a:t>
            </a:r>
          </a:p>
          <a:p>
            <a:pPr>
              <a:defRPr/>
            </a:pPr>
            <a:r>
              <a:rPr lang="en-US" sz="1400" baseline="0"/>
              <a:t>Comparison with Suspended Group</a:t>
            </a:r>
            <a:endParaRPr lang="en-US" sz="1400"/>
          </a:p>
        </c:rich>
      </c:tx>
      <c:layout/>
      <c:overlay val="0"/>
    </c:title>
    <c:autoTitleDeleted val="0"/>
    <c:plotArea>
      <c:layout/>
      <c:barChart>
        <c:barDir val="col"/>
        <c:grouping val="clustered"/>
        <c:varyColors val="0"/>
        <c:ser>
          <c:idx val="0"/>
          <c:order val="0"/>
          <c:tx>
            <c:strRef>
              <c:f>'Out of School Summary'!$F$71</c:f>
              <c:strCache>
                <c:ptCount val="1"/>
                <c:pt idx="0">
                  <c:v>ELL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'Out of School Summary'!$H$70:$I$70</c:f>
              <c:numCache>
                <c:formatCode>0</c:formatCode>
                <c:ptCount val="2"/>
                <c:pt idx="0">
                  <c:v>2013</c:v>
                </c:pt>
                <c:pt idx="1">
                  <c:v>2014</c:v>
                </c:pt>
              </c:numCache>
            </c:numRef>
          </c:cat>
          <c:val>
            <c:numRef>
              <c:f>'Out of School Summary'!$H$71:$I$71</c:f>
              <c:numCache>
                <c:formatCode>0%</c:formatCode>
                <c:ptCount val="2"/>
                <c:pt idx="0">
                  <c:v>0.19526627218934911</c:v>
                </c:pt>
                <c:pt idx="1">
                  <c:v>0.20118343195266272</c:v>
                </c:pt>
              </c:numCache>
            </c:numRef>
          </c:val>
        </c:ser>
        <c:ser>
          <c:idx val="1"/>
          <c:order val="1"/>
          <c:tx>
            <c:strRef>
              <c:f>'Out of School Summary'!$F$72</c:f>
              <c:strCache>
                <c:ptCount val="1"/>
                <c:pt idx="0">
                  <c:v>Sped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'Out of School Summary'!$H$70:$I$70</c:f>
              <c:numCache>
                <c:formatCode>0</c:formatCode>
                <c:ptCount val="2"/>
                <c:pt idx="0">
                  <c:v>2013</c:v>
                </c:pt>
                <c:pt idx="1">
                  <c:v>2014</c:v>
                </c:pt>
              </c:numCache>
            </c:numRef>
          </c:cat>
          <c:val>
            <c:numRef>
              <c:f>'Out of School Summary'!$H$72:$I$72</c:f>
              <c:numCache>
                <c:formatCode>0%</c:formatCode>
                <c:ptCount val="2"/>
                <c:pt idx="0">
                  <c:v>0.21052631578947367</c:v>
                </c:pt>
                <c:pt idx="1">
                  <c:v>0.31578947368421051</c:v>
                </c:pt>
              </c:numCache>
            </c:numRef>
          </c:val>
        </c:ser>
        <c:dLbls>
          <c:showLegendKey val="0"/>
          <c:showVal val="0"/>
          <c:showCatName val="0"/>
          <c:showSerName val="0"/>
          <c:showPercent val="0"/>
          <c:showBubbleSize val="0"/>
        </c:dLbls>
        <c:gapWidth val="75"/>
        <c:overlap val="-25"/>
        <c:axId val="403974680"/>
        <c:axId val="405983968"/>
      </c:barChart>
      <c:catAx>
        <c:axId val="403974680"/>
        <c:scaling>
          <c:orientation val="minMax"/>
        </c:scaling>
        <c:delete val="0"/>
        <c:axPos val="b"/>
        <c:numFmt formatCode="0" sourceLinked="1"/>
        <c:majorTickMark val="none"/>
        <c:minorTickMark val="none"/>
        <c:tickLblPos val="nextTo"/>
        <c:crossAx val="405983968"/>
        <c:crosses val="autoZero"/>
        <c:auto val="1"/>
        <c:lblAlgn val="ctr"/>
        <c:lblOffset val="100"/>
        <c:noMultiLvlLbl val="0"/>
      </c:catAx>
      <c:valAx>
        <c:axId val="405983968"/>
        <c:scaling>
          <c:orientation val="minMax"/>
        </c:scaling>
        <c:delete val="0"/>
        <c:axPos val="l"/>
        <c:majorGridlines/>
        <c:numFmt formatCode="0%" sourceLinked="1"/>
        <c:majorTickMark val="none"/>
        <c:minorTickMark val="none"/>
        <c:tickLblPos val="nextTo"/>
        <c:spPr>
          <a:ln w="9525">
            <a:noFill/>
          </a:ln>
        </c:spPr>
        <c:crossAx val="4039746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Showalter Middle</a:t>
            </a:r>
            <a:r>
              <a:rPr lang="en-US" sz="1400" baseline="0"/>
              <a:t> School</a:t>
            </a:r>
          </a:p>
          <a:p>
            <a:pPr>
              <a:defRPr/>
            </a:pPr>
            <a:r>
              <a:rPr lang="en-US" sz="1400" baseline="0"/>
              <a:t>Percecnt of Individuals Receiving </a:t>
            </a:r>
          </a:p>
          <a:p>
            <a:pPr>
              <a:defRPr/>
            </a:pPr>
            <a:r>
              <a:rPr lang="en-US" sz="1400" baseline="0"/>
              <a:t>Out of School Suspension</a:t>
            </a:r>
          </a:p>
          <a:p>
            <a:pPr>
              <a:defRPr/>
            </a:pPr>
            <a:r>
              <a:rPr lang="en-US" sz="1400" baseline="0"/>
              <a:t>Percent by Total Special Populations Group</a:t>
            </a:r>
          </a:p>
        </c:rich>
      </c:tx>
      <c:layout/>
      <c:overlay val="0"/>
    </c:title>
    <c:autoTitleDeleted val="0"/>
    <c:plotArea>
      <c:layout/>
      <c:barChart>
        <c:barDir val="col"/>
        <c:grouping val="clustered"/>
        <c:varyColors val="0"/>
        <c:ser>
          <c:idx val="0"/>
          <c:order val="0"/>
          <c:tx>
            <c:strRef>
              <c:f>'Out of School Summary'!$G$70</c:f>
              <c:strCache>
                <c:ptCount val="1"/>
                <c:pt idx="0">
                  <c:v>Percent of Population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Summary'!$F$71:$F$72</c:f>
              <c:strCache>
                <c:ptCount val="2"/>
                <c:pt idx="0">
                  <c:v>ELL</c:v>
                </c:pt>
                <c:pt idx="1">
                  <c:v>Sped</c:v>
                </c:pt>
              </c:strCache>
            </c:strRef>
          </c:cat>
          <c:val>
            <c:numRef>
              <c:f>'Out of School Summary'!$G$71:$G$72</c:f>
              <c:numCache>
                <c:formatCode>0%</c:formatCode>
                <c:ptCount val="2"/>
                <c:pt idx="0">
                  <c:v>0.37</c:v>
                </c:pt>
                <c:pt idx="1">
                  <c:v>0.09</c:v>
                </c:pt>
              </c:numCache>
            </c:numRef>
          </c:val>
        </c:ser>
        <c:ser>
          <c:idx val="1"/>
          <c:order val="1"/>
          <c:tx>
            <c:strRef>
              <c:f>'Out of School Summary'!$H$70</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Summary'!$F$71:$F$72</c:f>
              <c:strCache>
                <c:ptCount val="2"/>
                <c:pt idx="0">
                  <c:v>ELL</c:v>
                </c:pt>
                <c:pt idx="1">
                  <c:v>Sped</c:v>
                </c:pt>
              </c:strCache>
            </c:strRef>
          </c:cat>
          <c:val>
            <c:numRef>
              <c:f>'Out of School Summary'!$H$71:$H$72</c:f>
              <c:numCache>
                <c:formatCode>0%</c:formatCode>
                <c:ptCount val="2"/>
                <c:pt idx="0">
                  <c:v>0.19526627218934911</c:v>
                </c:pt>
                <c:pt idx="1">
                  <c:v>0.21052631578947367</c:v>
                </c:pt>
              </c:numCache>
            </c:numRef>
          </c:val>
        </c:ser>
        <c:ser>
          <c:idx val="2"/>
          <c:order val="2"/>
          <c:tx>
            <c:strRef>
              <c:f>'Out of School Summary'!$I$70</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 of School Summary'!$F$71:$F$72</c:f>
              <c:strCache>
                <c:ptCount val="2"/>
                <c:pt idx="0">
                  <c:v>ELL</c:v>
                </c:pt>
                <c:pt idx="1">
                  <c:v>Sped</c:v>
                </c:pt>
              </c:strCache>
            </c:strRef>
          </c:cat>
          <c:val>
            <c:numRef>
              <c:f>'Out of School Summary'!$I$71:$I$72</c:f>
              <c:numCache>
                <c:formatCode>0%</c:formatCode>
                <c:ptCount val="2"/>
                <c:pt idx="0">
                  <c:v>0.20118343195266272</c:v>
                </c:pt>
                <c:pt idx="1">
                  <c:v>0.31578947368421051</c:v>
                </c:pt>
              </c:numCache>
            </c:numRef>
          </c:val>
        </c:ser>
        <c:dLbls>
          <c:showLegendKey val="0"/>
          <c:showVal val="0"/>
          <c:showCatName val="0"/>
          <c:showSerName val="0"/>
          <c:showPercent val="0"/>
          <c:showBubbleSize val="0"/>
        </c:dLbls>
        <c:gapWidth val="75"/>
        <c:overlap val="-25"/>
        <c:axId val="405984752"/>
        <c:axId val="405985144"/>
      </c:barChart>
      <c:catAx>
        <c:axId val="405984752"/>
        <c:scaling>
          <c:orientation val="minMax"/>
        </c:scaling>
        <c:delete val="0"/>
        <c:axPos val="b"/>
        <c:numFmt formatCode="General" sourceLinked="0"/>
        <c:majorTickMark val="none"/>
        <c:minorTickMark val="none"/>
        <c:tickLblPos val="nextTo"/>
        <c:crossAx val="405985144"/>
        <c:crosses val="autoZero"/>
        <c:auto val="1"/>
        <c:lblAlgn val="ctr"/>
        <c:lblOffset val="100"/>
        <c:noMultiLvlLbl val="0"/>
      </c:catAx>
      <c:valAx>
        <c:axId val="405985144"/>
        <c:scaling>
          <c:orientation val="minMax"/>
        </c:scaling>
        <c:delete val="0"/>
        <c:axPos val="l"/>
        <c:majorGridlines/>
        <c:numFmt formatCode="0%" sourceLinked="1"/>
        <c:majorTickMark val="none"/>
        <c:minorTickMark val="none"/>
        <c:tickLblPos val="nextTo"/>
        <c:spPr>
          <a:ln w="9525">
            <a:noFill/>
          </a:ln>
        </c:spPr>
        <c:crossAx val="405984752"/>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3031" tIns="46516" rIns="93031" bIns="46516" rtlCol="0"/>
          <a:lstStyle>
            <a:lvl1pPr algn="r" eaLnBrk="0" hangingPunct="0">
              <a:defRPr sz="1200"/>
            </a:lvl1pPr>
          </a:lstStyle>
          <a:p>
            <a:pPr>
              <a:defRPr/>
            </a:pPr>
            <a:fld id="{E31BC024-32CA-4A4D-8751-658719DB1D84}" type="datetimeFigureOut">
              <a:rPr lang="en-US"/>
              <a:pPr>
                <a:defRPr/>
              </a:pPr>
              <a:t>11/25/2014</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3031" tIns="46516" rIns="93031" bIns="46516"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3031" tIns="46516" rIns="93031" bIns="46516" rtlCol="0" anchor="b"/>
          <a:lstStyle>
            <a:lvl1pPr algn="r" eaLnBrk="0" hangingPunct="0">
              <a:defRPr sz="1200"/>
            </a:lvl1pPr>
          </a:lstStyle>
          <a:p>
            <a:pPr>
              <a:defRPr/>
            </a:pPr>
            <a:fld id="{673562D1-3612-438E-9AAD-BDC26D9F94B1}" type="slidenum">
              <a:rPr lang="en-US"/>
              <a:pPr>
                <a:defRPr/>
              </a:pPr>
              <a:t>‹#›</a:t>
            </a:fld>
            <a:endParaRPr lang="en-US"/>
          </a:p>
        </p:txBody>
      </p:sp>
    </p:spTree>
    <p:extLst>
      <p:ext uri="{BB962C8B-B14F-4D97-AF65-F5344CB8AC3E}">
        <p14:creationId xmlns:p14="http://schemas.microsoft.com/office/powerpoint/2010/main" val="2454085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eaLnBrk="0" hangingPunct="0">
              <a:defRPr sz="1200"/>
            </a:lvl1pPr>
          </a:lstStyle>
          <a:p>
            <a:pPr>
              <a:defRPr/>
            </a:pPr>
            <a:fld id="{61B9F896-3244-4145-849F-063120CBF607}" type="datetimeFigureOut">
              <a:rPr lang="en-US"/>
              <a:pPr>
                <a:defRPr/>
              </a:pPr>
              <a:t>11/25/2014</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31" tIns="46516" rIns="93031" bIns="46516" rtlCol="0" anchor="b"/>
          <a:lstStyle>
            <a:lvl1pPr algn="r" eaLnBrk="0" hangingPunct="0">
              <a:defRPr sz="1200"/>
            </a:lvl1pPr>
          </a:lstStyle>
          <a:p>
            <a:pPr>
              <a:defRPr/>
            </a:pPr>
            <a:fld id="{73425B8E-FD71-413E-B379-6195B88225F9}" type="slidenum">
              <a:rPr lang="en-US"/>
              <a:pPr>
                <a:defRPr/>
              </a:pPr>
              <a:t>‹#›</a:t>
            </a:fld>
            <a:endParaRPr lang="en-US"/>
          </a:p>
        </p:txBody>
      </p:sp>
    </p:spTree>
    <p:extLst>
      <p:ext uri="{BB962C8B-B14F-4D97-AF65-F5344CB8AC3E}">
        <p14:creationId xmlns:p14="http://schemas.microsoft.com/office/powerpoint/2010/main" val="132779182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8B00CD88-2985-4AB6-83AE-1AE1BD557063}" type="slidenum">
              <a:rPr lang="en-US" smtClean="0"/>
              <a:pPr/>
              <a:t>1</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0207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6"/>
          <p:cNvSpPr>
            <a:spLocks noGrp="1" noChangeArrowheads="1"/>
          </p:cNvSpPr>
          <p:nvPr>
            <p:ph type="ftr" sz="quarter" idx="4"/>
          </p:nvPr>
        </p:nvSpPr>
        <p:spPr>
          <a:noFill/>
        </p:spPr>
        <p:txBody>
          <a:bodyPr/>
          <a:lstStyle/>
          <a:p>
            <a:r>
              <a:rPr lang="en-US" smtClean="0"/>
              <a:t>Language Development Opportunities</a:t>
            </a:r>
          </a:p>
        </p:txBody>
      </p:sp>
      <p:sp>
        <p:nvSpPr>
          <p:cNvPr id="531459" name="Rectangle 7"/>
          <p:cNvSpPr>
            <a:spLocks noGrp="1" noChangeArrowheads="1"/>
          </p:cNvSpPr>
          <p:nvPr>
            <p:ph type="sldNum" sz="quarter" idx="5"/>
          </p:nvPr>
        </p:nvSpPr>
        <p:spPr>
          <a:noFill/>
        </p:spPr>
        <p:txBody>
          <a:bodyPr/>
          <a:lstStyle/>
          <a:p>
            <a:fld id="{D8CABC43-3C37-4DB6-B2EB-3B0F3209AF4F}" type="slidenum">
              <a:rPr lang="en-US" smtClean="0"/>
              <a:pPr/>
              <a:t>39</a:t>
            </a:fld>
            <a:endParaRPr lang="en-US" smtClean="0"/>
          </a:p>
        </p:txBody>
      </p:sp>
      <p:sp>
        <p:nvSpPr>
          <p:cNvPr id="531460" name="Rectangle 2"/>
          <p:cNvSpPr>
            <a:spLocks noGrp="1" noRot="1" noChangeAspect="1" noChangeArrowheads="1" noTextEdit="1"/>
          </p:cNvSpPr>
          <p:nvPr>
            <p:ph type="sldImg"/>
          </p:nvPr>
        </p:nvSpPr>
        <p:spPr>
          <a:ln/>
        </p:spPr>
      </p:sp>
      <p:sp>
        <p:nvSpPr>
          <p:cNvPr id="531461" name="Rectangle 3"/>
          <p:cNvSpPr>
            <a:spLocks noGrp="1" noChangeArrowheads="1"/>
          </p:cNvSpPr>
          <p:nvPr>
            <p:ph type="body" idx="1"/>
          </p:nvPr>
        </p:nvSpPr>
        <p:spPr>
          <a:noFill/>
          <a:ln/>
        </p:spPr>
        <p:txBody>
          <a:bodyPr/>
          <a:lstStyle/>
          <a:p>
            <a:pPr eaLnBrk="1" hangingPunct="1"/>
            <a:r>
              <a:rPr lang="en-US" smtClean="0"/>
              <a:t>Purpose: Show that people communicate in different ways, dep-ending on many factors – age, gender, culture, economic status, etc.</a:t>
            </a:r>
          </a:p>
          <a:p>
            <a:pPr eaLnBrk="1" hangingPunct="1"/>
            <a:r>
              <a:rPr lang="en-US" smtClean="0"/>
              <a:t>Procedures: lecture</a:t>
            </a:r>
          </a:p>
          <a:p>
            <a:pPr eaLnBrk="1" hangingPunct="1"/>
            <a:r>
              <a:rPr lang="en-US" smtClean="0"/>
              <a:t>Materials:  none</a:t>
            </a:r>
          </a:p>
          <a:p>
            <a:pPr eaLnBrk="1" hangingPunct="1"/>
            <a:r>
              <a:rPr lang="en-US" smtClean="0"/>
              <a:t>Minutes: 3</a:t>
            </a:r>
          </a:p>
          <a:p>
            <a:pPr eaLnBrk="1" hangingPunct="1"/>
            <a:endParaRPr lang="en-US" smtClean="0"/>
          </a:p>
        </p:txBody>
      </p:sp>
    </p:spTree>
    <p:extLst>
      <p:ext uri="{BB962C8B-B14F-4D97-AF65-F5344CB8AC3E}">
        <p14:creationId xmlns:p14="http://schemas.microsoft.com/office/powerpoint/2010/main" val="272056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6"/>
          <p:cNvSpPr>
            <a:spLocks noGrp="1" noChangeArrowheads="1"/>
          </p:cNvSpPr>
          <p:nvPr>
            <p:ph type="ftr" sz="quarter" idx="4"/>
          </p:nvPr>
        </p:nvSpPr>
        <p:spPr>
          <a:noFill/>
        </p:spPr>
        <p:txBody>
          <a:bodyPr/>
          <a:lstStyle/>
          <a:p>
            <a:r>
              <a:rPr lang="en-US" smtClean="0"/>
              <a:t>Language Development Opportunities</a:t>
            </a:r>
          </a:p>
        </p:txBody>
      </p:sp>
      <p:sp>
        <p:nvSpPr>
          <p:cNvPr id="532483" name="Rectangle 7"/>
          <p:cNvSpPr>
            <a:spLocks noGrp="1" noChangeArrowheads="1"/>
          </p:cNvSpPr>
          <p:nvPr>
            <p:ph type="sldNum" sz="quarter" idx="5"/>
          </p:nvPr>
        </p:nvSpPr>
        <p:spPr>
          <a:noFill/>
        </p:spPr>
        <p:txBody>
          <a:bodyPr/>
          <a:lstStyle/>
          <a:p>
            <a:fld id="{54635D9B-C94F-4CE1-95A8-ECF2C5503436}" type="slidenum">
              <a:rPr lang="en-US" smtClean="0"/>
              <a:pPr/>
              <a:t>40</a:t>
            </a:fld>
            <a:endParaRPr lang="en-US" smtClean="0"/>
          </a:p>
        </p:txBody>
      </p:sp>
      <p:sp>
        <p:nvSpPr>
          <p:cNvPr id="532484" name="Rectangle 2"/>
          <p:cNvSpPr>
            <a:spLocks noGrp="1" noRot="1" noChangeAspect="1" noChangeArrowheads="1" noTextEdit="1"/>
          </p:cNvSpPr>
          <p:nvPr>
            <p:ph type="sldImg"/>
          </p:nvPr>
        </p:nvSpPr>
        <p:spPr>
          <a:ln/>
        </p:spPr>
      </p:sp>
      <p:sp>
        <p:nvSpPr>
          <p:cNvPr id="532485" name="Rectangle 3"/>
          <p:cNvSpPr>
            <a:spLocks noGrp="1" noChangeArrowheads="1"/>
          </p:cNvSpPr>
          <p:nvPr>
            <p:ph type="body" idx="1"/>
          </p:nvPr>
        </p:nvSpPr>
        <p:spPr>
          <a:noFill/>
          <a:ln/>
        </p:spPr>
        <p:txBody>
          <a:bodyPr/>
          <a:lstStyle/>
          <a:p>
            <a:pPr eaLnBrk="1" hangingPunct="1"/>
            <a:r>
              <a:rPr lang="en-US" smtClean="0"/>
              <a:t>Purpose: see 148</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364578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6"/>
          <p:cNvSpPr>
            <a:spLocks noGrp="1" noChangeArrowheads="1"/>
          </p:cNvSpPr>
          <p:nvPr>
            <p:ph type="ftr" sz="quarter" idx="4"/>
          </p:nvPr>
        </p:nvSpPr>
        <p:spPr>
          <a:noFill/>
        </p:spPr>
        <p:txBody>
          <a:bodyPr/>
          <a:lstStyle/>
          <a:p>
            <a:r>
              <a:rPr lang="en-US" smtClean="0"/>
              <a:t>Language Development Opportunities</a:t>
            </a:r>
          </a:p>
        </p:txBody>
      </p:sp>
      <p:sp>
        <p:nvSpPr>
          <p:cNvPr id="533507" name="Rectangle 7"/>
          <p:cNvSpPr>
            <a:spLocks noGrp="1" noChangeArrowheads="1"/>
          </p:cNvSpPr>
          <p:nvPr>
            <p:ph type="sldNum" sz="quarter" idx="5"/>
          </p:nvPr>
        </p:nvSpPr>
        <p:spPr>
          <a:noFill/>
        </p:spPr>
        <p:txBody>
          <a:bodyPr/>
          <a:lstStyle/>
          <a:p>
            <a:fld id="{172476D0-F168-438C-A772-2D8AE837E72D}" type="slidenum">
              <a:rPr lang="en-US" smtClean="0"/>
              <a:pPr/>
              <a:t>41</a:t>
            </a:fld>
            <a:endParaRPr lang="en-US" smtClean="0"/>
          </a:p>
        </p:txBody>
      </p:sp>
      <p:sp>
        <p:nvSpPr>
          <p:cNvPr id="533508" name="Rectangle 2"/>
          <p:cNvSpPr>
            <a:spLocks noGrp="1" noRot="1" noChangeAspect="1" noChangeArrowheads="1" noTextEdit="1"/>
          </p:cNvSpPr>
          <p:nvPr>
            <p:ph type="sldImg"/>
          </p:nvPr>
        </p:nvSpPr>
        <p:spPr>
          <a:ln/>
        </p:spPr>
      </p:sp>
      <p:sp>
        <p:nvSpPr>
          <p:cNvPr id="533509" name="Rectangle 3"/>
          <p:cNvSpPr>
            <a:spLocks noGrp="1" noChangeArrowheads="1"/>
          </p:cNvSpPr>
          <p:nvPr>
            <p:ph type="body" idx="1"/>
          </p:nvPr>
        </p:nvSpPr>
        <p:spPr>
          <a:noFill/>
          <a:ln/>
        </p:spPr>
        <p:txBody>
          <a:bodyPr/>
          <a:lstStyle/>
          <a:p>
            <a:pPr eaLnBrk="1" hangingPunct="1"/>
            <a:r>
              <a:rPr lang="en-US" smtClean="0"/>
              <a:t>Purpose: see 148</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128089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6"/>
          <p:cNvSpPr>
            <a:spLocks noGrp="1" noChangeArrowheads="1"/>
          </p:cNvSpPr>
          <p:nvPr>
            <p:ph type="ftr" sz="quarter" idx="4"/>
          </p:nvPr>
        </p:nvSpPr>
        <p:spPr>
          <a:noFill/>
        </p:spPr>
        <p:txBody>
          <a:bodyPr/>
          <a:lstStyle/>
          <a:p>
            <a:r>
              <a:rPr lang="en-US" smtClean="0"/>
              <a:t>Language Development Opportunities</a:t>
            </a:r>
          </a:p>
        </p:txBody>
      </p:sp>
      <p:sp>
        <p:nvSpPr>
          <p:cNvPr id="534531" name="Rectangle 7"/>
          <p:cNvSpPr>
            <a:spLocks noGrp="1" noChangeArrowheads="1"/>
          </p:cNvSpPr>
          <p:nvPr>
            <p:ph type="sldNum" sz="quarter" idx="5"/>
          </p:nvPr>
        </p:nvSpPr>
        <p:spPr>
          <a:noFill/>
        </p:spPr>
        <p:txBody>
          <a:bodyPr/>
          <a:lstStyle/>
          <a:p>
            <a:fld id="{72C7F65D-B0C0-4D40-955E-BC329AF3D001}" type="slidenum">
              <a:rPr lang="en-US" smtClean="0"/>
              <a:pPr/>
              <a:t>42</a:t>
            </a:fld>
            <a:endParaRPr lang="en-US" smtClean="0"/>
          </a:p>
        </p:txBody>
      </p:sp>
      <p:sp>
        <p:nvSpPr>
          <p:cNvPr id="534532" name="Rectangle 2"/>
          <p:cNvSpPr>
            <a:spLocks noGrp="1" noRot="1" noChangeAspect="1" noChangeArrowheads="1" noTextEdit="1"/>
          </p:cNvSpPr>
          <p:nvPr>
            <p:ph type="sldImg"/>
          </p:nvPr>
        </p:nvSpPr>
        <p:spPr>
          <a:xfrm>
            <a:off x="1181100" y="698500"/>
            <a:ext cx="4638675" cy="3478213"/>
          </a:xfrm>
          <a:ln/>
        </p:spPr>
      </p:sp>
      <p:sp>
        <p:nvSpPr>
          <p:cNvPr id="534533" name="Rectangle 3"/>
          <p:cNvSpPr>
            <a:spLocks noGrp="1" noChangeArrowheads="1"/>
          </p:cNvSpPr>
          <p:nvPr>
            <p:ph type="body" idx="1"/>
          </p:nvPr>
        </p:nvSpPr>
        <p:spPr>
          <a:xfrm>
            <a:off x="699770" y="4409758"/>
            <a:ext cx="5598160" cy="4176054"/>
          </a:xfrm>
          <a:noFill/>
          <a:ln/>
        </p:spPr>
        <p:txBody>
          <a:bodyPr/>
          <a:lstStyle/>
          <a:p>
            <a:pPr eaLnBrk="1" hangingPunct="1"/>
            <a:r>
              <a:rPr lang="en-US" smtClean="0"/>
              <a:t>Purpose: Ps experience examples of differing communication styles by translating meaning</a:t>
            </a:r>
          </a:p>
          <a:p>
            <a:pPr eaLnBrk="1" hangingPunct="1"/>
            <a:r>
              <a:rPr lang="en-US" smtClean="0"/>
              <a:t>Procedures:  partners confer to translate</a:t>
            </a:r>
          </a:p>
          <a:p>
            <a:pPr eaLnBrk="1" hangingPunct="1"/>
            <a:r>
              <a:rPr lang="en-US" smtClean="0"/>
              <a:t>Materials:  packet</a:t>
            </a:r>
          </a:p>
          <a:p>
            <a:pPr eaLnBrk="1" hangingPunct="1"/>
            <a:r>
              <a:rPr lang="en-US" smtClean="0"/>
              <a:t>Minutes: 5</a:t>
            </a:r>
          </a:p>
          <a:p>
            <a:pPr eaLnBrk="1" hangingPunct="1"/>
            <a:endParaRPr lang="en-US" smtClean="0"/>
          </a:p>
        </p:txBody>
      </p:sp>
    </p:spTree>
    <p:extLst>
      <p:ext uri="{BB962C8B-B14F-4D97-AF65-F5344CB8AC3E}">
        <p14:creationId xmlns:p14="http://schemas.microsoft.com/office/powerpoint/2010/main" val="205023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6"/>
          <p:cNvSpPr>
            <a:spLocks noGrp="1" noChangeArrowheads="1"/>
          </p:cNvSpPr>
          <p:nvPr>
            <p:ph type="ftr" sz="quarter" idx="4"/>
          </p:nvPr>
        </p:nvSpPr>
        <p:spPr>
          <a:noFill/>
        </p:spPr>
        <p:txBody>
          <a:bodyPr/>
          <a:lstStyle/>
          <a:p>
            <a:r>
              <a:rPr lang="en-US" smtClean="0"/>
              <a:t>Language Development Opportunities</a:t>
            </a:r>
          </a:p>
        </p:txBody>
      </p:sp>
      <p:sp>
        <p:nvSpPr>
          <p:cNvPr id="535555" name="Rectangle 7"/>
          <p:cNvSpPr>
            <a:spLocks noGrp="1" noChangeArrowheads="1"/>
          </p:cNvSpPr>
          <p:nvPr>
            <p:ph type="sldNum" sz="quarter" idx="5"/>
          </p:nvPr>
        </p:nvSpPr>
        <p:spPr>
          <a:noFill/>
        </p:spPr>
        <p:txBody>
          <a:bodyPr/>
          <a:lstStyle/>
          <a:p>
            <a:fld id="{3A75A36D-3AA7-460F-B624-D5E021849A75}" type="slidenum">
              <a:rPr lang="en-US" smtClean="0"/>
              <a:pPr/>
              <a:t>43</a:t>
            </a:fld>
            <a:endParaRPr lang="en-US" smtClean="0"/>
          </a:p>
        </p:txBody>
      </p:sp>
      <p:sp>
        <p:nvSpPr>
          <p:cNvPr id="535556" name="Rectangle 2"/>
          <p:cNvSpPr>
            <a:spLocks noGrp="1" noRot="1" noChangeAspect="1" noChangeArrowheads="1" noTextEdit="1"/>
          </p:cNvSpPr>
          <p:nvPr>
            <p:ph type="sldImg"/>
          </p:nvPr>
        </p:nvSpPr>
        <p:spPr>
          <a:xfrm>
            <a:off x="1181100" y="698500"/>
            <a:ext cx="4638675" cy="3478213"/>
          </a:xfrm>
          <a:ln/>
        </p:spPr>
      </p:sp>
      <p:sp>
        <p:nvSpPr>
          <p:cNvPr id="535557" name="Rectangle 3"/>
          <p:cNvSpPr>
            <a:spLocks noGrp="1" noChangeArrowheads="1"/>
          </p:cNvSpPr>
          <p:nvPr>
            <p:ph type="body" idx="1"/>
          </p:nvPr>
        </p:nvSpPr>
        <p:spPr>
          <a:xfrm>
            <a:off x="699770" y="4409758"/>
            <a:ext cx="5598160" cy="4176054"/>
          </a:xfrm>
          <a:noFill/>
          <a:ln/>
        </p:spPr>
        <p:txBody>
          <a:bodyPr/>
          <a:lstStyle/>
          <a:p>
            <a:pPr eaLnBrk="1" hangingPunct="1"/>
            <a:r>
              <a:rPr lang="en-US" smtClean="0"/>
              <a:t>Purpose: see 151</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237778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a:ln/>
        </p:spPr>
      </p:sp>
      <p:sp>
        <p:nvSpPr>
          <p:cNvPr id="536579" name="Notes Placeholder 2"/>
          <p:cNvSpPr>
            <a:spLocks noGrp="1"/>
          </p:cNvSpPr>
          <p:nvPr>
            <p:ph type="body" idx="1"/>
          </p:nvPr>
        </p:nvSpPr>
        <p:spPr>
          <a:noFill/>
          <a:ln/>
        </p:spPr>
        <p:txBody>
          <a:bodyPr/>
          <a:lstStyle/>
          <a:p>
            <a:pPr eaLnBrk="1" hangingPunct="1"/>
            <a:r>
              <a:rPr lang="en-US" smtClean="0"/>
              <a:t>Purpose: Add humor to the concept opf translating styles</a:t>
            </a:r>
          </a:p>
          <a:p>
            <a:pPr eaLnBrk="1" hangingPunct="1"/>
            <a:r>
              <a:rPr lang="en-US" smtClean="0"/>
              <a:t>Procedures: allow silence while Ps read</a:t>
            </a:r>
          </a:p>
          <a:p>
            <a:pPr eaLnBrk="1" hangingPunct="1"/>
            <a:r>
              <a:rPr lang="en-US" smtClean="0"/>
              <a:t>Materials: none</a:t>
            </a:r>
          </a:p>
          <a:p>
            <a:pPr eaLnBrk="1" hangingPunct="1"/>
            <a:r>
              <a:rPr lang="en-US" smtClean="0"/>
              <a:t>Minutes: 2</a:t>
            </a:r>
          </a:p>
          <a:p>
            <a:pPr eaLnBrk="1" hangingPunct="1"/>
            <a:endParaRPr lang="en-US" smtClean="0"/>
          </a:p>
        </p:txBody>
      </p:sp>
      <p:sp>
        <p:nvSpPr>
          <p:cNvPr id="536580" name="Slide Number Placeholder 3"/>
          <p:cNvSpPr>
            <a:spLocks noGrp="1"/>
          </p:cNvSpPr>
          <p:nvPr>
            <p:ph type="sldNum" sz="quarter" idx="5"/>
          </p:nvPr>
        </p:nvSpPr>
        <p:spPr>
          <a:noFill/>
        </p:spPr>
        <p:txBody>
          <a:bodyPr/>
          <a:lstStyle/>
          <a:p>
            <a:fld id="{49078C00-3ADB-491C-AB75-C2F539C92DD4}" type="slidenum">
              <a:rPr lang="en-US" smtClean="0"/>
              <a:pPr/>
              <a:t>44</a:t>
            </a:fld>
            <a:endParaRPr lang="en-US" smtClean="0"/>
          </a:p>
        </p:txBody>
      </p:sp>
    </p:spTree>
    <p:extLst>
      <p:ext uri="{BB962C8B-B14F-4D97-AF65-F5344CB8AC3E}">
        <p14:creationId xmlns:p14="http://schemas.microsoft.com/office/powerpoint/2010/main" val="402052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6"/>
          <p:cNvSpPr>
            <a:spLocks noGrp="1" noChangeArrowheads="1"/>
          </p:cNvSpPr>
          <p:nvPr>
            <p:ph type="ftr" sz="quarter" idx="4"/>
          </p:nvPr>
        </p:nvSpPr>
        <p:spPr>
          <a:noFill/>
        </p:spPr>
        <p:txBody>
          <a:bodyPr/>
          <a:lstStyle/>
          <a:p>
            <a:r>
              <a:rPr lang="en-US" smtClean="0"/>
              <a:t>Language Development Opportunities</a:t>
            </a:r>
          </a:p>
        </p:txBody>
      </p:sp>
      <p:sp>
        <p:nvSpPr>
          <p:cNvPr id="537603" name="Rectangle 7"/>
          <p:cNvSpPr>
            <a:spLocks noGrp="1" noChangeArrowheads="1"/>
          </p:cNvSpPr>
          <p:nvPr>
            <p:ph type="sldNum" sz="quarter" idx="5"/>
          </p:nvPr>
        </p:nvSpPr>
        <p:spPr>
          <a:noFill/>
        </p:spPr>
        <p:txBody>
          <a:bodyPr/>
          <a:lstStyle/>
          <a:p>
            <a:fld id="{E29CC86B-473B-40D4-AD07-21B331DFDDD0}" type="slidenum">
              <a:rPr lang="en-US" smtClean="0"/>
              <a:pPr/>
              <a:t>45</a:t>
            </a:fld>
            <a:endParaRPr lang="en-US" smtClean="0"/>
          </a:p>
        </p:txBody>
      </p:sp>
      <p:sp>
        <p:nvSpPr>
          <p:cNvPr id="537604" name="Rectangle 2"/>
          <p:cNvSpPr>
            <a:spLocks noGrp="1" noRot="1" noChangeAspect="1" noChangeArrowheads="1" noTextEdit="1"/>
          </p:cNvSpPr>
          <p:nvPr>
            <p:ph type="sldImg"/>
          </p:nvPr>
        </p:nvSpPr>
        <p:spPr>
          <a:ln/>
        </p:spPr>
      </p:sp>
      <p:sp>
        <p:nvSpPr>
          <p:cNvPr id="537605" name="Rectangle 3"/>
          <p:cNvSpPr>
            <a:spLocks noGrp="1" noChangeArrowheads="1"/>
          </p:cNvSpPr>
          <p:nvPr>
            <p:ph type="body" idx="1"/>
          </p:nvPr>
        </p:nvSpPr>
        <p:spPr>
          <a:noFill/>
          <a:ln/>
        </p:spPr>
        <p:txBody>
          <a:bodyPr/>
          <a:lstStyle/>
          <a:p>
            <a:pPr eaLnBrk="1" hangingPunct="1"/>
            <a:r>
              <a:rPr lang="en-US" smtClean="0"/>
              <a:t>Purpose: Show that students (and people) have different ways of using language depending on setting. We need to allow &amp; honor students’ native language &amp; register while teaching them and ensuring that they practice academic or consultative regiater.</a:t>
            </a:r>
          </a:p>
          <a:p>
            <a:pPr eaLnBrk="1" hangingPunct="1"/>
            <a:r>
              <a:rPr lang="en-US" smtClean="0"/>
              <a:t>Procedures: lecture/discussion</a:t>
            </a:r>
          </a:p>
          <a:p>
            <a:pPr eaLnBrk="1" hangingPunct="1"/>
            <a:r>
              <a:rPr lang="en-US" smtClean="0"/>
              <a:t>Materials: packet</a:t>
            </a:r>
          </a:p>
          <a:p>
            <a:pPr eaLnBrk="1" hangingPunct="1"/>
            <a:r>
              <a:rPr lang="en-US" smtClean="0"/>
              <a:t>Minutes: 5</a:t>
            </a:r>
          </a:p>
          <a:p>
            <a:pPr eaLnBrk="1" hangingPunct="1"/>
            <a:endParaRPr lang="en-US" smtClean="0"/>
          </a:p>
        </p:txBody>
      </p:sp>
    </p:spTree>
    <p:extLst>
      <p:ext uri="{BB962C8B-B14F-4D97-AF65-F5344CB8AC3E}">
        <p14:creationId xmlns:p14="http://schemas.microsoft.com/office/powerpoint/2010/main" val="261263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6"/>
          <p:cNvSpPr>
            <a:spLocks noGrp="1" noChangeArrowheads="1"/>
          </p:cNvSpPr>
          <p:nvPr>
            <p:ph type="ftr" sz="quarter" idx="4"/>
          </p:nvPr>
        </p:nvSpPr>
        <p:spPr>
          <a:noFill/>
        </p:spPr>
        <p:txBody>
          <a:bodyPr/>
          <a:lstStyle/>
          <a:p>
            <a:r>
              <a:rPr lang="en-US" smtClean="0"/>
              <a:t>Language Development Opportunities</a:t>
            </a:r>
          </a:p>
        </p:txBody>
      </p:sp>
      <p:sp>
        <p:nvSpPr>
          <p:cNvPr id="538627" name="Rectangle 7"/>
          <p:cNvSpPr>
            <a:spLocks noGrp="1" noChangeArrowheads="1"/>
          </p:cNvSpPr>
          <p:nvPr>
            <p:ph type="sldNum" sz="quarter" idx="5"/>
          </p:nvPr>
        </p:nvSpPr>
        <p:spPr>
          <a:noFill/>
        </p:spPr>
        <p:txBody>
          <a:bodyPr/>
          <a:lstStyle/>
          <a:p>
            <a:fld id="{57432AFD-BB2F-48BA-9B9C-DF1FE65138C7}" type="slidenum">
              <a:rPr lang="en-US" smtClean="0"/>
              <a:pPr/>
              <a:t>46</a:t>
            </a:fld>
            <a:endParaRPr lang="en-US" smtClean="0"/>
          </a:p>
        </p:txBody>
      </p:sp>
      <p:sp>
        <p:nvSpPr>
          <p:cNvPr id="538628" name="Rectangle 2"/>
          <p:cNvSpPr>
            <a:spLocks noGrp="1" noRot="1" noChangeAspect="1" noChangeArrowheads="1" noTextEdit="1"/>
          </p:cNvSpPr>
          <p:nvPr>
            <p:ph type="sldImg"/>
          </p:nvPr>
        </p:nvSpPr>
        <p:spPr>
          <a:ln/>
        </p:spPr>
      </p:sp>
      <p:sp>
        <p:nvSpPr>
          <p:cNvPr id="538629" name="Rectangle 3"/>
          <p:cNvSpPr>
            <a:spLocks noGrp="1" noChangeArrowheads="1"/>
          </p:cNvSpPr>
          <p:nvPr>
            <p:ph type="body" idx="1"/>
          </p:nvPr>
        </p:nvSpPr>
        <p:spPr>
          <a:noFill/>
          <a:ln/>
        </p:spPr>
        <p:txBody>
          <a:bodyPr/>
          <a:lstStyle/>
          <a:p>
            <a:pPr eaLnBrk="1" hangingPunct="1"/>
            <a:r>
              <a:rPr lang="en-US" smtClean="0"/>
              <a:t>Purpose: humor</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28169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6"/>
          <p:cNvSpPr>
            <a:spLocks noGrp="1" noChangeArrowheads="1"/>
          </p:cNvSpPr>
          <p:nvPr>
            <p:ph type="ftr" sz="quarter" idx="4"/>
          </p:nvPr>
        </p:nvSpPr>
        <p:spPr>
          <a:noFill/>
        </p:spPr>
        <p:txBody>
          <a:bodyPr/>
          <a:lstStyle/>
          <a:p>
            <a:r>
              <a:rPr lang="en-US" smtClean="0"/>
              <a:t>Language Development Opportunities</a:t>
            </a:r>
          </a:p>
        </p:txBody>
      </p:sp>
      <p:sp>
        <p:nvSpPr>
          <p:cNvPr id="539651" name="Rectangle 7"/>
          <p:cNvSpPr>
            <a:spLocks noGrp="1" noChangeArrowheads="1"/>
          </p:cNvSpPr>
          <p:nvPr>
            <p:ph type="sldNum" sz="quarter" idx="5"/>
          </p:nvPr>
        </p:nvSpPr>
        <p:spPr>
          <a:noFill/>
        </p:spPr>
        <p:txBody>
          <a:bodyPr/>
          <a:lstStyle/>
          <a:p>
            <a:fld id="{8DB973AD-631D-4A9B-BA22-C1F87A6EA445}" type="slidenum">
              <a:rPr lang="en-US" smtClean="0"/>
              <a:pPr/>
              <a:t>47</a:t>
            </a:fld>
            <a:endParaRPr lang="en-US" smtClean="0"/>
          </a:p>
        </p:txBody>
      </p:sp>
      <p:sp>
        <p:nvSpPr>
          <p:cNvPr id="539652" name="Rectangle 2"/>
          <p:cNvSpPr>
            <a:spLocks noGrp="1" noRot="1" noChangeAspect="1" noChangeArrowheads="1" noTextEdit="1"/>
          </p:cNvSpPr>
          <p:nvPr>
            <p:ph type="sldImg"/>
          </p:nvPr>
        </p:nvSpPr>
        <p:spPr>
          <a:ln/>
        </p:spPr>
      </p:sp>
      <p:sp>
        <p:nvSpPr>
          <p:cNvPr id="539653" name="Rectangle 3"/>
          <p:cNvSpPr>
            <a:spLocks noGrp="1" noChangeArrowheads="1"/>
          </p:cNvSpPr>
          <p:nvPr>
            <p:ph type="body" idx="1"/>
          </p:nvPr>
        </p:nvSpPr>
        <p:spPr>
          <a:noFill/>
          <a:ln/>
        </p:spPr>
        <p:txBody>
          <a:bodyPr/>
          <a:lstStyle/>
          <a:p>
            <a:pPr eaLnBrk="1" hangingPunct="1"/>
            <a:r>
              <a:rPr lang="en-US" smtClean="0"/>
              <a:t>Purpose: humor</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269682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6"/>
          <p:cNvSpPr>
            <a:spLocks noGrp="1" noChangeArrowheads="1"/>
          </p:cNvSpPr>
          <p:nvPr>
            <p:ph type="ftr" sz="quarter" idx="4"/>
          </p:nvPr>
        </p:nvSpPr>
        <p:spPr>
          <a:noFill/>
        </p:spPr>
        <p:txBody>
          <a:bodyPr/>
          <a:lstStyle/>
          <a:p>
            <a:r>
              <a:rPr lang="en-US" smtClean="0"/>
              <a:t>Language Development Opportunities</a:t>
            </a:r>
          </a:p>
        </p:txBody>
      </p:sp>
      <p:sp>
        <p:nvSpPr>
          <p:cNvPr id="530435" name="Rectangle 7"/>
          <p:cNvSpPr>
            <a:spLocks noGrp="1" noChangeArrowheads="1"/>
          </p:cNvSpPr>
          <p:nvPr>
            <p:ph type="sldNum" sz="quarter" idx="5"/>
          </p:nvPr>
        </p:nvSpPr>
        <p:spPr>
          <a:noFill/>
        </p:spPr>
        <p:txBody>
          <a:bodyPr/>
          <a:lstStyle/>
          <a:p>
            <a:fld id="{D36DE38E-D940-4CB4-B0E8-537A84F85679}" type="slidenum">
              <a:rPr lang="en-US" smtClean="0"/>
              <a:pPr/>
              <a:t>48</a:t>
            </a:fld>
            <a:endParaRPr lang="en-US" smtClean="0"/>
          </a:p>
        </p:txBody>
      </p:sp>
      <p:sp>
        <p:nvSpPr>
          <p:cNvPr id="530436" name="Rectangle 2"/>
          <p:cNvSpPr>
            <a:spLocks noGrp="1" noRot="1" noChangeAspect="1" noChangeArrowheads="1" noTextEdit="1"/>
          </p:cNvSpPr>
          <p:nvPr>
            <p:ph type="sldImg"/>
          </p:nvPr>
        </p:nvSpPr>
        <p:spPr>
          <a:ln/>
        </p:spPr>
      </p:sp>
      <p:sp>
        <p:nvSpPr>
          <p:cNvPr id="530437" name="Rectangle 3"/>
          <p:cNvSpPr>
            <a:spLocks noGrp="1" noChangeArrowheads="1"/>
          </p:cNvSpPr>
          <p:nvPr>
            <p:ph type="body" idx="1"/>
          </p:nvPr>
        </p:nvSpPr>
        <p:spPr>
          <a:noFill/>
          <a:ln/>
        </p:spPr>
        <p:txBody>
          <a:bodyPr/>
          <a:lstStyle/>
          <a:p>
            <a:pPr eaLnBrk="1" hangingPunct="1"/>
            <a:r>
              <a:rPr lang="en-US" smtClean="0"/>
              <a:t>Purpose: see 146</a:t>
            </a:r>
          </a:p>
          <a:p>
            <a:pPr eaLnBrk="1" hangingPunct="1"/>
            <a:r>
              <a:rPr lang="en-US" smtClean="0"/>
              <a:t>Procedures: see 146 </a:t>
            </a:r>
          </a:p>
          <a:p>
            <a:pPr eaLnBrk="1" hangingPunct="1"/>
            <a:r>
              <a:rPr lang="en-US" smtClean="0"/>
              <a:t>Materials: </a:t>
            </a:r>
          </a:p>
          <a:p>
            <a:pPr eaLnBrk="1" hangingPunct="1"/>
            <a:r>
              <a:rPr lang="en-US" smtClean="0"/>
              <a:t>Minutes: </a:t>
            </a:r>
          </a:p>
          <a:p>
            <a:pPr eaLnBrk="1" hangingPunct="1"/>
            <a:endParaRPr lang="en-US" smtClean="0"/>
          </a:p>
        </p:txBody>
      </p:sp>
    </p:spTree>
    <p:extLst>
      <p:ext uri="{BB962C8B-B14F-4D97-AF65-F5344CB8AC3E}">
        <p14:creationId xmlns:p14="http://schemas.microsoft.com/office/powerpoint/2010/main" val="385093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19CEB8-3C3B-4A76-860A-9E26E8495807}" type="slidenum">
              <a:rPr lang="en-US" smtClean="0"/>
              <a:pPr/>
              <a:t>3</a:t>
            </a:fld>
            <a:endParaRPr lang="en-US"/>
          </a:p>
        </p:txBody>
      </p:sp>
    </p:spTree>
    <p:extLst>
      <p:ext uri="{BB962C8B-B14F-4D97-AF65-F5344CB8AC3E}">
        <p14:creationId xmlns:p14="http://schemas.microsoft.com/office/powerpoint/2010/main" val="4014322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CC7F1FB3-D207-45D4-B989-43764957939D}" type="slidenum">
              <a:rPr lang="en-US" smtClean="0"/>
              <a:pPr/>
              <a:t>50</a:t>
            </a:fld>
            <a:endParaRPr lang="en-US" smtClean="0"/>
          </a:p>
        </p:txBody>
      </p:sp>
      <p:sp>
        <p:nvSpPr>
          <p:cNvPr id="547843" name="Rectangle 2"/>
          <p:cNvSpPr>
            <a:spLocks noGrp="1" noRot="1" noChangeAspect="1" noChangeArrowheads="1" noTextEdit="1"/>
          </p:cNvSpPr>
          <p:nvPr>
            <p:ph type="sldImg"/>
          </p:nvPr>
        </p:nvSpPr>
        <p:spPr>
          <a:xfrm>
            <a:off x="1255713" y="696913"/>
            <a:ext cx="4641850" cy="3481387"/>
          </a:xfrm>
          <a:ln/>
        </p:spPr>
      </p:sp>
      <p:sp>
        <p:nvSpPr>
          <p:cNvPr id="547844" name="Rectangle 3"/>
          <p:cNvSpPr>
            <a:spLocks noGrp="1" noChangeArrowheads="1"/>
          </p:cNvSpPr>
          <p:nvPr>
            <p:ph type="body" idx="1"/>
          </p:nvPr>
        </p:nvSpPr>
        <p:spPr>
          <a:noFill/>
          <a:ln/>
        </p:spPr>
        <p:txBody>
          <a:bodyPr/>
          <a:lstStyle/>
          <a:p>
            <a:pPr eaLnBrk="1" hangingPunct="1"/>
            <a:r>
              <a:rPr lang="en-US" smtClean="0"/>
              <a:t>Purpose: see 163</a:t>
            </a:r>
          </a:p>
          <a:p>
            <a:pPr eaLnBrk="1" hangingPunct="1"/>
            <a:r>
              <a:rPr lang="en-US" smtClean="0"/>
              <a:t>Procedures: Implications – other shoulder partner</a:t>
            </a:r>
          </a:p>
          <a:p>
            <a:pPr eaLnBrk="1" hangingPunct="1"/>
            <a:r>
              <a:rPr lang="en-US" smtClean="0"/>
              <a:t>Materials: none</a:t>
            </a:r>
          </a:p>
          <a:p>
            <a:pPr eaLnBrk="1" hangingPunct="1"/>
            <a:r>
              <a:rPr lang="en-US" smtClean="0"/>
              <a:t>Minutes: </a:t>
            </a:r>
          </a:p>
        </p:txBody>
      </p:sp>
    </p:spTree>
    <p:extLst>
      <p:ext uri="{BB962C8B-B14F-4D97-AF65-F5344CB8AC3E}">
        <p14:creationId xmlns:p14="http://schemas.microsoft.com/office/powerpoint/2010/main" val="410579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6E0465FC-F2A7-4915-A3B7-DB8767743919}" type="slidenum">
              <a:rPr lang="en-US" smtClean="0"/>
              <a:pPr/>
              <a:t>51</a:t>
            </a:fld>
            <a:endParaRPr lang="en-US" smtClean="0"/>
          </a:p>
        </p:txBody>
      </p:sp>
      <p:sp>
        <p:nvSpPr>
          <p:cNvPr id="546819" name="Rectangle 2"/>
          <p:cNvSpPr>
            <a:spLocks noGrp="1" noRot="1" noChangeAspect="1" noChangeArrowheads="1" noTextEdit="1"/>
          </p:cNvSpPr>
          <p:nvPr>
            <p:ph type="sldImg"/>
          </p:nvPr>
        </p:nvSpPr>
        <p:spPr>
          <a:xfrm>
            <a:off x="1179513" y="696913"/>
            <a:ext cx="4641850" cy="3481387"/>
          </a:xfrm>
          <a:ln/>
        </p:spPr>
      </p:sp>
      <p:sp>
        <p:nvSpPr>
          <p:cNvPr id="546820" name="Rectangle 3"/>
          <p:cNvSpPr>
            <a:spLocks noGrp="1" noChangeArrowheads="1"/>
          </p:cNvSpPr>
          <p:nvPr>
            <p:ph type="body" idx="1"/>
          </p:nvPr>
        </p:nvSpPr>
        <p:spPr>
          <a:noFill/>
          <a:ln/>
        </p:spPr>
        <p:txBody>
          <a:bodyPr/>
          <a:lstStyle/>
          <a:p>
            <a:pPr eaLnBrk="1" hangingPunct="1"/>
            <a:r>
              <a:rPr lang="en-US" smtClean="0"/>
              <a:t>Purpose:  Show that teachers talk far more than students and that it is linked with low achievement</a:t>
            </a:r>
          </a:p>
          <a:p>
            <a:pPr eaLnBrk="1" hangingPunct="1"/>
            <a:r>
              <a:rPr lang="en-US" smtClean="0"/>
              <a:t>Procedures: Read &amp; respond. Shoulder partners, then 2 BIG points to another pair.</a:t>
            </a:r>
          </a:p>
          <a:p>
            <a:pPr eaLnBrk="1" hangingPunct="1"/>
            <a:r>
              <a:rPr lang="en-US" smtClean="0"/>
              <a:t>Materials: none</a:t>
            </a:r>
          </a:p>
          <a:p>
            <a:pPr eaLnBrk="1" hangingPunct="1"/>
            <a:r>
              <a:rPr lang="en-US" smtClean="0"/>
              <a:t>Minutes: 5</a:t>
            </a:r>
          </a:p>
        </p:txBody>
      </p:sp>
    </p:spTree>
    <p:extLst>
      <p:ext uri="{BB962C8B-B14F-4D97-AF65-F5344CB8AC3E}">
        <p14:creationId xmlns:p14="http://schemas.microsoft.com/office/powerpoint/2010/main" val="290950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p:spPr>
        <p:txBody>
          <a:bodyPr/>
          <a:lstStyle/>
          <a:p>
            <a:pPr eaLnBrk="1" hangingPunct="1"/>
            <a:r>
              <a:rPr lang="en-US" smtClean="0"/>
              <a:t>Purpose: Discuss speech pacing relative to students’ needs to hear speech at a relatively slow pace</a:t>
            </a:r>
          </a:p>
          <a:p>
            <a:pPr eaLnBrk="1" hangingPunct="1"/>
            <a:r>
              <a:rPr lang="en-US" smtClean="0"/>
              <a:t>Procedures: lecture</a:t>
            </a:r>
          </a:p>
          <a:p>
            <a:pPr eaLnBrk="1" hangingPunct="1"/>
            <a:r>
              <a:rPr lang="en-US" smtClean="0"/>
              <a:t>Materials: none</a:t>
            </a:r>
          </a:p>
          <a:p>
            <a:pPr eaLnBrk="1" hangingPunct="1"/>
            <a:r>
              <a:rPr lang="en-US" smtClean="0"/>
              <a:t>Minutes: </a:t>
            </a:r>
          </a:p>
          <a:p>
            <a:pPr eaLnBrk="1" hangingPunct="1"/>
            <a:endParaRPr lang="en-US" smtClean="0"/>
          </a:p>
        </p:txBody>
      </p:sp>
      <p:sp>
        <p:nvSpPr>
          <p:cNvPr id="545796" name="Slide Number Placeholder 3"/>
          <p:cNvSpPr>
            <a:spLocks noGrp="1"/>
          </p:cNvSpPr>
          <p:nvPr>
            <p:ph type="sldNum" sz="quarter" idx="5"/>
          </p:nvPr>
        </p:nvSpPr>
        <p:spPr>
          <a:noFill/>
        </p:spPr>
        <p:txBody>
          <a:bodyPr/>
          <a:lstStyle/>
          <a:p>
            <a:fld id="{38C7DD92-EC01-40BA-838A-C1571A1BC0B9}" type="slidenum">
              <a:rPr lang="en-US" smtClean="0"/>
              <a:pPr/>
              <a:t>52</a:t>
            </a:fld>
            <a:endParaRPr lang="en-US" smtClean="0"/>
          </a:p>
        </p:txBody>
      </p:sp>
    </p:spTree>
    <p:extLst>
      <p:ext uri="{BB962C8B-B14F-4D97-AF65-F5344CB8AC3E}">
        <p14:creationId xmlns:p14="http://schemas.microsoft.com/office/powerpoint/2010/main" val="35022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C1C6CA8-14AD-463B-9051-BF4F3F8F7A40}" type="slidenum">
              <a:rPr lang="en-US" altLang="en-US" sz="1200"/>
              <a:pPr/>
              <a:t>56</a:t>
            </a:fld>
            <a:endParaRPr lang="en-US" alt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2087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98BA4EF-8DB9-4375-A40F-CBBB8FC642D5}" type="slidenum">
              <a:rPr lang="en-US" altLang="en-US" sz="1200"/>
              <a:pPr/>
              <a:t>57</a:t>
            </a:fld>
            <a:endParaRPr lang="en-US" alt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7394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E4E760B-856D-4016-B4D0-ADCF04FFBF29}" type="slidenum">
              <a:rPr lang="en-US" altLang="en-US" sz="1200"/>
              <a:pPr/>
              <a:t>58</a:t>
            </a:fld>
            <a:endParaRPr lang="en-US" alt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7262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F719287-14EB-4F98-8CFF-094F85CD090B}" type="slidenum">
              <a:rPr lang="en-US" altLang="en-US" sz="1200"/>
              <a:pPr/>
              <a:t>59</a:t>
            </a:fld>
            <a:endParaRPr lang="en-US" alt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5566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57B62D1-97C8-4FBD-861F-73BA31A410F9}" type="slidenum">
              <a:rPr lang="en-US" altLang="en-US" sz="1200"/>
              <a:pPr/>
              <a:t>60</a:t>
            </a:fld>
            <a:endParaRPr lang="en-US" alt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6082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C7E44C6-A496-4CD7-BA90-618935C45EDF}" type="slidenum">
              <a:rPr lang="en-US" altLang="en-US" sz="1200"/>
              <a:pPr/>
              <a:t>61</a:t>
            </a:fld>
            <a:endParaRPr lang="en-US" alt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141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63456A9-A72F-4322-89D0-586783155C7C}" type="slidenum">
              <a:rPr lang="en-US" altLang="en-US" sz="1200"/>
              <a:pPr/>
              <a:t>62</a:t>
            </a:fld>
            <a:endParaRPr lang="en-US" alt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9711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dirty="0" smtClean="0">
                <a:ea typeface="ＭＳ Ｐゴシック" pitchFamily="34" charset="-128"/>
              </a:rPr>
              <a:t>Here is the TSD</a:t>
            </a:r>
            <a:r>
              <a:rPr lang="en-US" baseline="0" dirty="0" smtClean="0">
                <a:ea typeface="ＭＳ Ｐゴシック" pitchFamily="34" charset="-128"/>
              </a:rPr>
              <a:t> </a:t>
            </a:r>
            <a:r>
              <a:rPr lang="en-US" dirty="0" smtClean="0">
                <a:ea typeface="ＭＳ Ｐゴシック" pitchFamily="34" charset="-128"/>
              </a:rPr>
              <a:t>Student Demographics taken from the WA State Report Card 2012-2013</a:t>
            </a:r>
            <a:r>
              <a:rPr lang="en-US" b="1" dirty="0" smtClean="0">
                <a:ea typeface="ＭＳ Ｐゴシック" pitchFamily="34" charset="-128"/>
              </a:rPr>
              <a:t>.  Review enrollment (over 3</a:t>
            </a:r>
            <a:r>
              <a:rPr lang="en-US" b="1" baseline="0" dirty="0" smtClean="0">
                <a:ea typeface="ＭＳ Ｐゴシック" pitchFamily="34" charset="-128"/>
              </a:rPr>
              <a:t> </a:t>
            </a:r>
            <a:r>
              <a:rPr lang="en-US" b="1" dirty="0" smtClean="0">
                <a:ea typeface="ＭＳ Ｐゴシック" pitchFamily="34" charset="-128"/>
              </a:rPr>
              <a:t>thousand students), gender, race/ethnicity (over 60%ethnic enrollment), poverty rate (over 50%). FWPS like most districts are experiencing huge demographic shifts as many districts statewide and nationally.  I</a:t>
            </a:r>
            <a:r>
              <a:rPr lang="en-US" altLang="en-US" b="1" dirty="0" smtClean="0">
                <a:ea typeface="ＭＳ Ｐゴシック" pitchFamily="34" charset="-128"/>
              </a:rPr>
              <a:t>’</a:t>
            </a:r>
            <a:r>
              <a:rPr lang="en-US" altLang="ja-JP" b="1" dirty="0" smtClean="0">
                <a:ea typeface="ＭＳ Ｐゴシック" pitchFamily="34" charset="-128"/>
              </a:rPr>
              <a:t>d like for you to hold on to the demographic information as I review the next few data slides .</a:t>
            </a:r>
            <a:endParaRPr lang="en-US" b="1" dirty="0" smtClean="0">
              <a:ea typeface="ＭＳ Ｐゴシック" pitchFamily="34"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39ADFECC-AFC6-4D25-BB46-9C6E11C05696}" type="slidenum">
              <a:rPr lang="en-US"/>
              <a:pPr/>
              <a:t>5</a:t>
            </a:fld>
            <a:endParaRPr lang="en-US"/>
          </a:p>
        </p:txBody>
      </p:sp>
    </p:spTree>
    <p:extLst>
      <p:ext uri="{BB962C8B-B14F-4D97-AF65-F5344CB8AC3E}">
        <p14:creationId xmlns:p14="http://schemas.microsoft.com/office/powerpoint/2010/main" val="238196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0FFD0D7-1EE7-46FF-936B-03941B37A5EF}" type="slidenum">
              <a:rPr lang="en-US" altLang="en-US" sz="1200"/>
              <a:pPr/>
              <a:t>63</a:t>
            </a:fld>
            <a:endParaRPr lang="en-US" alt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5725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1A1CC77-49DC-4DDB-9992-0380E59C962E}" type="slidenum">
              <a:rPr lang="en-US" altLang="en-US" sz="1200"/>
              <a:pPr/>
              <a:t>64</a:t>
            </a:fld>
            <a:endParaRPr lang="en-US" alt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6674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84CD1B7-2EDB-437D-8A7A-488A6956B47F}" type="slidenum">
              <a:rPr lang="en-US" altLang="en-US" sz="1200"/>
              <a:pPr/>
              <a:t>65</a:t>
            </a:fld>
            <a:endParaRPr lang="en-US" alt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86349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7F94D07-4606-476A-8B7C-7BE2DEE8A1F3}" type="slidenum">
              <a:rPr lang="en-US" altLang="en-US" sz="1200"/>
              <a:pPr/>
              <a:t>66</a:t>
            </a:fld>
            <a:endParaRPr lang="en-US" alt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03895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5169E2D-1579-40C7-A9FD-8EE15D26BE2C}" type="slidenum">
              <a:rPr lang="en-US" altLang="en-US" sz="1200"/>
              <a:pPr/>
              <a:t>67</a:t>
            </a:fld>
            <a:endParaRPr lang="en-US"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47443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Elaborate: Learning is shaped by the cultural practices of the group (class) which are often taken for granted, the social interactions of the group (class), and . </a:t>
            </a:r>
          </a:p>
          <a:p>
            <a:r>
              <a:rPr lang="en-US" dirty="0" smtClean="0"/>
              <a:t>2.:</a:t>
            </a:r>
            <a:endParaRPr lang="en-US" dirty="0"/>
          </a:p>
        </p:txBody>
      </p:sp>
    </p:spTree>
    <p:extLst>
      <p:ext uri="{BB962C8B-B14F-4D97-AF65-F5344CB8AC3E}">
        <p14:creationId xmlns:p14="http://schemas.microsoft.com/office/powerpoint/2010/main" val="413362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p:spPr>
        <p:txBody>
          <a:bodyPr/>
          <a:lstStyle/>
          <a:p>
            <a:fld id="{999F9794-EE24-480A-A8F1-1FD5CE7DA207}" type="slidenum">
              <a:rPr lang="en-US" smtClean="0"/>
              <a:pPr/>
              <a:t>77</a:t>
            </a:fld>
            <a:endParaRPr lang="en-US" smtClean="0"/>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a:ln/>
        </p:spPr>
        <p:txBody>
          <a:bodyPr/>
          <a:lstStyle/>
          <a:p>
            <a:pPr eaLnBrk="1" hangingPunct="1"/>
            <a:r>
              <a:rPr lang="en-US" dirty="0" smtClean="0"/>
              <a:t>Purpose:</a:t>
            </a:r>
          </a:p>
          <a:p>
            <a:pPr eaLnBrk="1" hangingPunct="1"/>
            <a:r>
              <a:rPr lang="en-US" dirty="0" smtClean="0"/>
              <a:t>Procedures:</a:t>
            </a:r>
          </a:p>
          <a:p>
            <a:pPr eaLnBrk="1" hangingPunct="1"/>
            <a:r>
              <a:rPr lang="en-US" dirty="0" smtClean="0"/>
              <a:t>Materials:</a:t>
            </a:r>
          </a:p>
          <a:p>
            <a:pPr eaLnBrk="1" hangingPunct="1"/>
            <a:endParaRPr lang="en-US" dirty="0" smtClean="0"/>
          </a:p>
        </p:txBody>
      </p:sp>
    </p:spTree>
    <p:extLst>
      <p:ext uri="{BB962C8B-B14F-4D97-AF65-F5344CB8AC3E}">
        <p14:creationId xmlns:p14="http://schemas.microsoft.com/office/powerpoint/2010/main" val="139830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6"/>
          <p:cNvSpPr>
            <a:spLocks noGrp="1" noChangeArrowheads="1"/>
          </p:cNvSpPr>
          <p:nvPr>
            <p:ph type="ftr" sz="quarter" idx="4"/>
          </p:nvPr>
        </p:nvSpPr>
        <p:spPr>
          <a:noFill/>
        </p:spPr>
        <p:txBody>
          <a:bodyPr/>
          <a:lstStyle/>
          <a:p>
            <a:r>
              <a:rPr lang="en-US" smtClean="0"/>
              <a:t>Language Development Opportunities</a:t>
            </a:r>
          </a:p>
        </p:txBody>
      </p:sp>
      <p:sp>
        <p:nvSpPr>
          <p:cNvPr id="529411" name="Rectangle 7"/>
          <p:cNvSpPr>
            <a:spLocks noGrp="1" noChangeArrowheads="1"/>
          </p:cNvSpPr>
          <p:nvPr>
            <p:ph type="sldNum" sz="quarter" idx="5"/>
          </p:nvPr>
        </p:nvSpPr>
        <p:spPr>
          <a:noFill/>
        </p:spPr>
        <p:txBody>
          <a:bodyPr/>
          <a:lstStyle/>
          <a:p>
            <a:fld id="{94E61D53-138D-4315-AD1E-1ABFEBD639F3}" type="slidenum">
              <a:rPr lang="en-US" smtClean="0"/>
              <a:pPr/>
              <a:t>22</a:t>
            </a:fld>
            <a:endParaRPr lang="en-US" smtClean="0"/>
          </a:p>
        </p:txBody>
      </p:sp>
      <p:sp>
        <p:nvSpPr>
          <p:cNvPr id="529412" name="Rectangle 2"/>
          <p:cNvSpPr>
            <a:spLocks noGrp="1" noRot="1" noChangeAspect="1" noChangeArrowheads="1" noTextEdit="1"/>
          </p:cNvSpPr>
          <p:nvPr>
            <p:ph type="sldImg"/>
          </p:nvPr>
        </p:nvSpPr>
        <p:spPr>
          <a:xfrm>
            <a:off x="1179513" y="696913"/>
            <a:ext cx="4643437" cy="3481387"/>
          </a:xfrm>
          <a:ln/>
        </p:spPr>
      </p:sp>
      <p:sp>
        <p:nvSpPr>
          <p:cNvPr id="529413" name="Rectangle 3"/>
          <p:cNvSpPr>
            <a:spLocks noGrp="1" noChangeArrowheads="1"/>
          </p:cNvSpPr>
          <p:nvPr>
            <p:ph type="body" idx="1"/>
          </p:nvPr>
        </p:nvSpPr>
        <p:spPr>
          <a:xfrm>
            <a:off x="466513" y="4408147"/>
            <a:ext cx="6220178" cy="4179276"/>
          </a:xfrm>
          <a:noFill/>
          <a:ln/>
        </p:spPr>
        <p:txBody>
          <a:bodyPr lIns="91987" tIns="45994" rIns="91987" bIns="45994">
            <a:normAutofit fontScale="92500" lnSpcReduction="10000"/>
          </a:bodyPr>
          <a:lstStyle/>
          <a:p>
            <a:pPr eaLnBrk="1" hangingPunct="1"/>
            <a:r>
              <a:rPr lang="en-US" sz="1000" dirty="0" smtClean="0"/>
              <a:t>Purpose: Show Ps that their own culture affects their world view and even their teaching style</a:t>
            </a:r>
          </a:p>
          <a:p>
            <a:pPr eaLnBrk="1" hangingPunct="1"/>
            <a:r>
              <a:rPr lang="en-US" sz="1000" dirty="0" smtClean="0"/>
              <a:t>Procedures: </a:t>
            </a:r>
            <a:r>
              <a:rPr lang="en-US" altLang="en-US" sz="1000" dirty="0" smtClean="0"/>
              <a:t>Awareness Activity: Participants sit in a circle for this exercise if possible. Facilitator hand out a list of questions for each participant to answer for the group. Possible questions could include name/nicknames, ethnic background, where they are from and where their parents were born, which generation they represent in America for their family, and one custom or tradition their family practices. Give participants time to write down some ideas for answering the questions. </a:t>
            </a:r>
          </a:p>
          <a:p>
            <a:pPr eaLnBrk="1" hangingPunct="1"/>
            <a:r>
              <a:rPr lang="en-US" altLang="en-US" sz="1000" dirty="0" smtClean="0"/>
              <a:t>Before you begin the exercise, instruct the participants to identify one or two people in the group whom they do not know, and to think about what answers they expect from those people. This part is not to be shared among group members, but can help people realize how they formulate ideas about people based on appearance.</a:t>
            </a:r>
          </a:p>
          <a:p>
            <a:pPr eaLnBrk="1" hangingPunct="1"/>
            <a:r>
              <a:rPr lang="en-US" altLang="en-US" sz="1000" dirty="0" smtClean="0"/>
              <a:t>Now you are ready to begin. It is important to tell the group that each person will be limited to about two minutes in order for everyone's voice to be heard. Once everyone has had an opportunity to share their information, ask the group to discuss what they have learned from the exercise. There are many definitions for culture. Some think of big “C” “Culture” which would refer to the opera, art museums, etc. But culture affects every aspect of life. </a:t>
            </a:r>
          </a:p>
          <a:p>
            <a:pPr eaLnBrk="1" hangingPunct="1"/>
            <a:r>
              <a:rPr lang="en-US" altLang="en-US" sz="1000" dirty="0" smtClean="0"/>
              <a:t>Culture can be compared to an iceberg. Only one seventh of the iceberg can be seen. “Above-the-surface” cultural aspects are heroes, holidays, food, music, clothing. These are obvious to those from another culture.</a:t>
            </a:r>
          </a:p>
          <a:p>
            <a:pPr eaLnBrk="1" hangingPunct="1"/>
            <a:r>
              <a:rPr lang="en-US" altLang="en-US" sz="1000" dirty="0" smtClean="0"/>
              <a:t>However, below the service, the other six sevenths of the iceberg, is where the potential danger lies. It’s the aspects of culture you don’t know about that usually breeds misunderstandings. These underlying cultural rules have to do with eye contact, gender roles, child-rearing issues, attitudes about youth and the aged, personal space, facial expressions and body language to name a few. Here are a few examples:</a:t>
            </a:r>
          </a:p>
          <a:p>
            <a:pPr eaLnBrk="1" hangingPunct="1"/>
            <a:r>
              <a:rPr lang="en-US" altLang="en-US" sz="1000" dirty="0" smtClean="0"/>
              <a:t>In many Asian cultures it is an insult to pat a child on the head.</a:t>
            </a:r>
          </a:p>
          <a:p>
            <a:pPr eaLnBrk="1" hangingPunct="1"/>
            <a:r>
              <a:rPr lang="en-US" altLang="en-US" sz="1000" dirty="0" smtClean="0"/>
              <a:t>Many youth, particularly Hispanic, are taught </a:t>
            </a:r>
            <a:r>
              <a:rPr lang="en-US" altLang="en-US" sz="1000" b="1" i="1" dirty="0" smtClean="0"/>
              <a:t>not</a:t>
            </a:r>
            <a:r>
              <a:rPr lang="en-US" altLang="en-US" sz="1000" dirty="0" smtClean="0"/>
              <a:t> to look an adult eye-to-eye; that is a sign of challenge or disrespect.</a:t>
            </a:r>
          </a:p>
          <a:p>
            <a:pPr eaLnBrk="1" hangingPunct="1"/>
            <a:r>
              <a:rPr lang="en-US" altLang="en-US" sz="1000" dirty="0" smtClean="0"/>
              <a:t>In many cultures it is poor manners (or even insulting) to introduce yourself to someone, especially across genders. You must be introduced by a third party.</a:t>
            </a:r>
          </a:p>
          <a:p>
            <a:pPr eaLnBrk="1" hangingPunct="1"/>
            <a:r>
              <a:rPr lang="en-US" altLang="en-US" sz="1000" dirty="0" smtClean="0"/>
              <a:t>In many cultures showing the bottom of your feet (as in crossing your legs and picking up your foot from the ground) is a terrible offense.</a:t>
            </a:r>
          </a:p>
          <a:p>
            <a:pPr eaLnBrk="1" hangingPunct="1"/>
            <a:r>
              <a:rPr lang="en-US" altLang="en-US" sz="1000" dirty="0" smtClean="0"/>
              <a:t>The American “ok” hand gesture is obscene in most of the rest of the world.</a:t>
            </a:r>
            <a:endParaRPr lang="en-US" sz="1000" dirty="0" smtClean="0"/>
          </a:p>
          <a:p>
            <a:pPr eaLnBrk="1" hangingPunct="1"/>
            <a:r>
              <a:rPr lang="en-US" sz="1000" dirty="0" smtClean="0"/>
              <a:t>Materials: </a:t>
            </a:r>
          </a:p>
          <a:p>
            <a:pPr eaLnBrk="1" hangingPunct="1"/>
            <a:r>
              <a:rPr lang="en-US" sz="1000" dirty="0" smtClean="0"/>
              <a:t>Minutes: 15</a:t>
            </a:r>
          </a:p>
        </p:txBody>
      </p:sp>
    </p:spTree>
    <p:extLst>
      <p:ext uri="{BB962C8B-B14F-4D97-AF65-F5344CB8AC3E}">
        <p14:creationId xmlns:p14="http://schemas.microsoft.com/office/powerpoint/2010/main" val="116973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6"/>
          <p:cNvSpPr>
            <a:spLocks noGrp="1" noChangeArrowheads="1"/>
          </p:cNvSpPr>
          <p:nvPr>
            <p:ph type="ftr" sz="quarter" idx="4"/>
          </p:nvPr>
        </p:nvSpPr>
        <p:spPr>
          <a:noFill/>
        </p:spPr>
        <p:txBody>
          <a:bodyPr/>
          <a:lstStyle/>
          <a:p>
            <a:r>
              <a:rPr lang="en-US" smtClean="0"/>
              <a:t>Language Development Opportunities</a:t>
            </a:r>
          </a:p>
        </p:txBody>
      </p:sp>
      <p:sp>
        <p:nvSpPr>
          <p:cNvPr id="529411" name="Rectangle 7"/>
          <p:cNvSpPr>
            <a:spLocks noGrp="1" noChangeArrowheads="1"/>
          </p:cNvSpPr>
          <p:nvPr>
            <p:ph type="sldNum" sz="quarter" idx="5"/>
          </p:nvPr>
        </p:nvSpPr>
        <p:spPr>
          <a:noFill/>
        </p:spPr>
        <p:txBody>
          <a:bodyPr/>
          <a:lstStyle/>
          <a:p>
            <a:fld id="{94E61D53-138D-4315-AD1E-1ABFEBD639F3}" type="slidenum">
              <a:rPr lang="en-US" smtClean="0"/>
              <a:pPr/>
              <a:t>24</a:t>
            </a:fld>
            <a:endParaRPr lang="en-US" smtClean="0"/>
          </a:p>
        </p:txBody>
      </p:sp>
      <p:sp>
        <p:nvSpPr>
          <p:cNvPr id="529412" name="Rectangle 2"/>
          <p:cNvSpPr>
            <a:spLocks noGrp="1" noRot="1" noChangeAspect="1" noChangeArrowheads="1" noTextEdit="1"/>
          </p:cNvSpPr>
          <p:nvPr>
            <p:ph type="sldImg"/>
          </p:nvPr>
        </p:nvSpPr>
        <p:spPr>
          <a:xfrm>
            <a:off x="1179513" y="696913"/>
            <a:ext cx="4643437" cy="3481387"/>
          </a:xfrm>
          <a:ln/>
        </p:spPr>
      </p:sp>
      <p:sp>
        <p:nvSpPr>
          <p:cNvPr id="529413" name="Rectangle 3"/>
          <p:cNvSpPr>
            <a:spLocks noGrp="1" noChangeArrowheads="1"/>
          </p:cNvSpPr>
          <p:nvPr>
            <p:ph type="body" idx="1"/>
          </p:nvPr>
        </p:nvSpPr>
        <p:spPr>
          <a:xfrm>
            <a:off x="466513" y="4408147"/>
            <a:ext cx="6220178" cy="4179276"/>
          </a:xfrm>
          <a:noFill/>
          <a:ln/>
        </p:spPr>
        <p:txBody>
          <a:bodyPr lIns="91987" tIns="45994" rIns="91987" bIns="45994">
            <a:normAutofit fontScale="92500" lnSpcReduction="10000"/>
          </a:bodyPr>
          <a:lstStyle/>
          <a:p>
            <a:pPr eaLnBrk="1" hangingPunct="1"/>
            <a:r>
              <a:rPr lang="en-US" sz="1000" dirty="0" smtClean="0"/>
              <a:t>Purpose: Show Ps that their own culture affects their world view and even their teaching style</a:t>
            </a:r>
          </a:p>
          <a:p>
            <a:pPr eaLnBrk="1" hangingPunct="1"/>
            <a:r>
              <a:rPr lang="en-US" sz="1000" dirty="0" smtClean="0"/>
              <a:t>Procedures: </a:t>
            </a:r>
            <a:r>
              <a:rPr lang="en-US" altLang="en-US" sz="1000" dirty="0" smtClean="0"/>
              <a:t>Awareness Activity: Participants sit in a circle for this exercise if possible. Facilitator hand out a list of questions for each participant to answer for the group. Possible questions could include name/nicknames, ethnic background, where they are from and where their parents were born, which generation they represent in America for their family, and one custom or tradition their family practices. Give participants time to write down some ideas for answering the questions. </a:t>
            </a:r>
          </a:p>
          <a:p>
            <a:pPr eaLnBrk="1" hangingPunct="1"/>
            <a:r>
              <a:rPr lang="en-US" altLang="en-US" sz="1000" dirty="0" smtClean="0"/>
              <a:t>Before you begin the exercise, instruct the participants to identify one or two people in the group whom they do not know, and to think about what answers they expect from those people. This part is not to be shared among group members, but can help people realize how they formulate ideas about people based on appearance.</a:t>
            </a:r>
          </a:p>
          <a:p>
            <a:pPr eaLnBrk="1" hangingPunct="1"/>
            <a:r>
              <a:rPr lang="en-US" altLang="en-US" sz="1000" dirty="0" smtClean="0"/>
              <a:t>Now you are ready to begin. It is important to tell the group that each person will be limited to about two minutes in order for everyone's voice to be heard. Once everyone has had an opportunity to share their information, ask the group to discuss what they have learned from the exercise. There are many definitions for culture. Some think of big “C” “Culture” which would refer to the opera, art museums, etc. But culture affects every aspect of life. </a:t>
            </a:r>
          </a:p>
          <a:p>
            <a:pPr eaLnBrk="1" hangingPunct="1"/>
            <a:r>
              <a:rPr lang="en-US" altLang="en-US" sz="1000" dirty="0" smtClean="0"/>
              <a:t>Culture can be compared to an iceberg. Only one seventh of the iceberg can be seen. “Above-the-surface” cultural aspects are heroes, holidays, food, music, clothing. These are obvious to those from another culture.</a:t>
            </a:r>
          </a:p>
          <a:p>
            <a:pPr eaLnBrk="1" hangingPunct="1"/>
            <a:r>
              <a:rPr lang="en-US" altLang="en-US" sz="1000" dirty="0" smtClean="0"/>
              <a:t>However, below the service, the other six sevenths of the iceberg, is where the potential danger lies. It’s the aspects of culture you don’t know about that usually breeds misunderstandings. These underlying cultural rules have to do with eye contact, gender roles, child-rearing issues, attitudes about youth and the aged, personal space, facial expressions and body language to name a few. Here are a few examples:</a:t>
            </a:r>
          </a:p>
          <a:p>
            <a:pPr eaLnBrk="1" hangingPunct="1"/>
            <a:r>
              <a:rPr lang="en-US" altLang="en-US" sz="1000" dirty="0" smtClean="0"/>
              <a:t>In many Asian cultures it is an insult to pat a child on the head.</a:t>
            </a:r>
          </a:p>
          <a:p>
            <a:pPr eaLnBrk="1" hangingPunct="1"/>
            <a:r>
              <a:rPr lang="en-US" altLang="en-US" sz="1000" dirty="0" smtClean="0"/>
              <a:t>Many youth, particularly Hispanic, are taught </a:t>
            </a:r>
            <a:r>
              <a:rPr lang="en-US" altLang="en-US" sz="1000" b="1" i="1" dirty="0" smtClean="0"/>
              <a:t>not</a:t>
            </a:r>
            <a:r>
              <a:rPr lang="en-US" altLang="en-US" sz="1000" dirty="0" smtClean="0"/>
              <a:t> to look an adult eye-to-eye; that is a sign of challenge or disrespect.</a:t>
            </a:r>
          </a:p>
          <a:p>
            <a:pPr eaLnBrk="1" hangingPunct="1"/>
            <a:r>
              <a:rPr lang="en-US" altLang="en-US" sz="1000" dirty="0" smtClean="0"/>
              <a:t>In many cultures it is poor manners (or even insulting) to introduce yourself to someone, especially across genders. You must be introduced by a third party.</a:t>
            </a:r>
          </a:p>
          <a:p>
            <a:pPr eaLnBrk="1" hangingPunct="1"/>
            <a:r>
              <a:rPr lang="en-US" altLang="en-US" sz="1000" dirty="0" smtClean="0"/>
              <a:t>In many cultures showing the bottom of your feet (as in crossing your legs and picking up your foot from the ground) is a terrible offense.</a:t>
            </a:r>
          </a:p>
          <a:p>
            <a:pPr eaLnBrk="1" hangingPunct="1"/>
            <a:r>
              <a:rPr lang="en-US" altLang="en-US" sz="1000" dirty="0" smtClean="0"/>
              <a:t>The American “ok” hand gesture is obscene in most of the rest of the world.</a:t>
            </a:r>
            <a:endParaRPr lang="en-US" sz="1000" dirty="0" smtClean="0"/>
          </a:p>
          <a:p>
            <a:pPr eaLnBrk="1" hangingPunct="1"/>
            <a:r>
              <a:rPr lang="en-US" sz="1000" dirty="0" smtClean="0"/>
              <a:t>Materials: </a:t>
            </a:r>
          </a:p>
          <a:p>
            <a:pPr eaLnBrk="1" hangingPunct="1"/>
            <a:r>
              <a:rPr lang="en-US" sz="1000" dirty="0" smtClean="0"/>
              <a:t>Minutes: 15</a:t>
            </a:r>
          </a:p>
        </p:txBody>
      </p:sp>
    </p:spTree>
    <p:extLst>
      <p:ext uri="{BB962C8B-B14F-4D97-AF65-F5344CB8AC3E}">
        <p14:creationId xmlns:p14="http://schemas.microsoft.com/office/powerpoint/2010/main" val="283654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6"/>
          <p:cNvSpPr>
            <a:spLocks noGrp="1" noChangeArrowheads="1"/>
          </p:cNvSpPr>
          <p:nvPr>
            <p:ph type="ftr" sz="quarter" idx="4"/>
          </p:nvPr>
        </p:nvSpPr>
        <p:spPr>
          <a:noFill/>
        </p:spPr>
        <p:txBody>
          <a:bodyPr/>
          <a:lstStyle/>
          <a:p>
            <a:r>
              <a:rPr lang="en-US" smtClean="0"/>
              <a:t>Language Development Opportunities</a:t>
            </a:r>
          </a:p>
        </p:txBody>
      </p:sp>
      <p:sp>
        <p:nvSpPr>
          <p:cNvPr id="529411" name="Rectangle 7"/>
          <p:cNvSpPr>
            <a:spLocks noGrp="1" noChangeArrowheads="1"/>
          </p:cNvSpPr>
          <p:nvPr>
            <p:ph type="sldNum" sz="quarter" idx="5"/>
          </p:nvPr>
        </p:nvSpPr>
        <p:spPr>
          <a:noFill/>
        </p:spPr>
        <p:txBody>
          <a:bodyPr/>
          <a:lstStyle/>
          <a:p>
            <a:fld id="{94E61D53-138D-4315-AD1E-1ABFEBD639F3}" type="slidenum">
              <a:rPr lang="en-US" smtClean="0"/>
              <a:pPr/>
              <a:t>25</a:t>
            </a:fld>
            <a:endParaRPr lang="en-US" smtClean="0"/>
          </a:p>
        </p:txBody>
      </p:sp>
      <p:sp>
        <p:nvSpPr>
          <p:cNvPr id="529412" name="Rectangle 2"/>
          <p:cNvSpPr>
            <a:spLocks noGrp="1" noRot="1" noChangeAspect="1" noChangeArrowheads="1" noTextEdit="1"/>
          </p:cNvSpPr>
          <p:nvPr>
            <p:ph type="sldImg"/>
          </p:nvPr>
        </p:nvSpPr>
        <p:spPr>
          <a:xfrm>
            <a:off x="1179513" y="696913"/>
            <a:ext cx="4643437" cy="3481387"/>
          </a:xfrm>
          <a:ln/>
        </p:spPr>
      </p:sp>
      <p:sp>
        <p:nvSpPr>
          <p:cNvPr id="529413" name="Rectangle 3"/>
          <p:cNvSpPr>
            <a:spLocks noGrp="1" noChangeArrowheads="1"/>
          </p:cNvSpPr>
          <p:nvPr>
            <p:ph type="body" idx="1"/>
          </p:nvPr>
        </p:nvSpPr>
        <p:spPr>
          <a:xfrm>
            <a:off x="466513" y="4408147"/>
            <a:ext cx="6220178" cy="4179276"/>
          </a:xfrm>
          <a:noFill/>
          <a:ln/>
        </p:spPr>
        <p:txBody>
          <a:bodyPr lIns="91987" tIns="45994" rIns="91987" bIns="45994">
            <a:normAutofit fontScale="92500" lnSpcReduction="10000"/>
          </a:bodyPr>
          <a:lstStyle/>
          <a:p>
            <a:pPr eaLnBrk="1" hangingPunct="1"/>
            <a:r>
              <a:rPr lang="en-US" sz="1000" dirty="0" smtClean="0"/>
              <a:t>Purpose: Show Ps that their own culture affects their world view and even their teaching style</a:t>
            </a:r>
          </a:p>
          <a:p>
            <a:pPr eaLnBrk="1" hangingPunct="1"/>
            <a:r>
              <a:rPr lang="en-US" sz="1000" dirty="0" smtClean="0"/>
              <a:t>Procedures: </a:t>
            </a:r>
            <a:r>
              <a:rPr lang="en-US" altLang="en-US" sz="1000" dirty="0" smtClean="0"/>
              <a:t>Awareness Activity: Participants sit in a circle for this exercise if possible. Facilitator hand out a list of questions for each participant to answer for the group. Possible questions could include name/nicknames, ethnic background, where they are from and where their parents were born, which generation they represent in America for their family, and one custom or tradition their family practices. Give participants time to write down some ideas for answering the questions. </a:t>
            </a:r>
          </a:p>
          <a:p>
            <a:pPr eaLnBrk="1" hangingPunct="1"/>
            <a:r>
              <a:rPr lang="en-US" altLang="en-US" sz="1000" dirty="0" smtClean="0"/>
              <a:t>Before you begin the exercise, instruct the participants to identify one or two people in the group whom they do not know, and to think about what answers they expect from those people. This part is not to be shared among group members, but can help people realize how they formulate ideas about people based on appearance.</a:t>
            </a:r>
          </a:p>
          <a:p>
            <a:pPr eaLnBrk="1" hangingPunct="1"/>
            <a:r>
              <a:rPr lang="en-US" altLang="en-US" sz="1000" dirty="0" smtClean="0"/>
              <a:t>Now you are ready to begin. It is important to tell the group that each person will be limited to about two minutes in order for everyone's voice to be heard. Once everyone has had an opportunity to share their information, ask the group to discuss what they have learned from the exercise. There are many definitions for culture. Some think of big “C” “Culture” which would refer to the opera, art museums, etc. But culture affects every aspect of life. </a:t>
            </a:r>
          </a:p>
          <a:p>
            <a:pPr eaLnBrk="1" hangingPunct="1"/>
            <a:r>
              <a:rPr lang="en-US" altLang="en-US" sz="1000" dirty="0" smtClean="0"/>
              <a:t>Culture can be compared to an iceberg. Only one seventh of the iceberg can be seen. “Above-the-surface” cultural aspects are heroes, holidays, food, music, clothing. These are obvious to those from another culture.</a:t>
            </a:r>
          </a:p>
          <a:p>
            <a:pPr eaLnBrk="1" hangingPunct="1"/>
            <a:r>
              <a:rPr lang="en-US" altLang="en-US" sz="1000" dirty="0" smtClean="0"/>
              <a:t>However, below the service, the other six sevenths of the iceberg, is where the potential danger lies. It’s the aspects of culture you don’t know about that usually breeds misunderstandings. These underlying cultural rules have to do with eye contact, gender roles, child-rearing issues, attitudes about youth and the aged, personal space, facial expressions and body language to name a few. Here are a few examples:</a:t>
            </a:r>
          </a:p>
          <a:p>
            <a:pPr eaLnBrk="1" hangingPunct="1"/>
            <a:r>
              <a:rPr lang="en-US" altLang="en-US" sz="1000" dirty="0" smtClean="0"/>
              <a:t>In many Asian cultures it is an insult to pat a child on the head.</a:t>
            </a:r>
          </a:p>
          <a:p>
            <a:pPr eaLnBrk="1" hangingPunct="1"/>
            <a:r>
              <a:rPr lang="en-US" altLang="en-US" sz="1000" dirty="0" smtClean="0"/>
              <a:t>Many youth, particularly Hispanic, are taught </a:t>
            </a:r>
            <a:r>
              <a:rPr lang="en-US" altLang="en-US" sz="1000" b="1" i="1" dirty="0" smtClean="0"/>
              <a:t>not</a:t>
            </a:r>
            <a:r>
              <a:rPr lang="en-US" altLang="en-US" sz="1000" dirty="0" smtClean="0"/>
              <a:t> to look an adult eye-to-eye; that is a sign of challenge or disrespect.</a:t>
            </a:r>
          </a:p>
          <a:p>
            <a:pPr eaLnBrk="1" hangingPunct="1"/>
            <a:r>
              <a:rPr lang="en-US" altLang="en-US" sz="1000" dirty="0" smtClean="0"/>
              <a:t>In many cultures it is poor manners (or even insulting) to introduce yourself to someone, especially across genders. You must be introduced by a third party.</a:t>
            </a:r>
          </a:p>
          <a:p>
            <a:pPr eaLnBrk="1" hangingPunct="1"/>
            <a:r>
              <a:rPr lang="en-US" altLang="en-US" sz="1000" dirty="0" smtClean="0"/>
              <a:t>In many cultures showing the bottom of your feet (as in crossing your legs and picking up your foot from the ground) is a terrible offense.</a:t>
            </a:r>
          </a:p>
          <a:p>
            <a:pPr eaLnBrk="1" hangingPunct="1"/>
            <a:r>
              <a:rPr lang="en-US" altLang="en-US" sz="1000" dirty="0" smtClean="0"/>
              <a:t>The American “ok” hand gesture is obscene in most of the rest of the world.</a:t>
            </a:r>
            <a:endParaRPr lang="en-US" sz="1000" dirty="0" smtClean="0"/>
          </a:p>
          <a:p>
            <a:pPr eaLnBrk="1" hangingPunct="1"/>
            <a:r>
              <a:rPr lang="en-US" sz="1000" dirty="0" smtClean="0"/>
              <a:t>Materials: </a:t>
            </a:r>
          </a:p>
          <a:p>
            <a:pPr eaLnBrk="1" hangingPunct="1"/>
            <a:r>
              <a:rPr lang="en-US" sz="1000" dirty="0" smtClean="0"/>
              <a:t>Minutes: 15</a:t>
            </a:r>
          </a:p>
        </p:txBody>
      </p:sp>
    </p:spTree>
    <p:extLst>
      <p:ext uri="{BB962C8B-B14F-4D97-AF65-F5344CB8AC3E}">
        <p14:creationId xmlns:p14="http://schemas.microsoft.com/office/powerpoint/2010/main" val="355066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746380A-F0C3-43C5-B093-BCA4BD5BAA50}" type="slidenum">
              <a:rPr lang="en-US" smtClean="0">
                <a:latin typeface="Arial" pitchFamily="34" charset="0"/>
                <a:ea typeface="ＭＳ Ｐゴシック" pitchFamily="34" charset="-128"/>
              </a:rPr>
              <a:pPr/>
              <a:t>29</a:t>
            </a:fld>
            <a:endParaRPr lang="en-US" smtClean="0">
              <a:latin typeface="Arial" pitchFamily="34" charset="0"/>
              <a:ea typeface="ＭＳ Ｐゴシック" pitchFamily="34" charset="-128"/>
            </a:endParaRPr>
          </a:p>
        </p:txBody>
      </p:sp>
      <p:sp>
        <p:nvSpPr>
          <p:cNvPr id="67587" name="Slide Image Placeholder 1"/>
          <p:cNvSpPr>
            <a:spLocks noGrp="1" noRot="1" noChangeAspect="1" noTextEdit="1"/>
          </p:cNvSpPr>
          <p:nvPr>
            <p:ph type="sldImg"/>
          </p:nvPr>
        </p:nvSpPr>
        <p:spPr>
          <a:noFill/>
          <a:ln/>
        </p:spPr>
      </p:sp>
      <p:sp>
        <p:nvSpPr>
          <p:cNvPr id="67588" name="Notes Placeholder 2"/>
          <p:cNvSpPr>
            <a:spLocks noGrp="1"/>
          </p:cNvSpPr>
          <p:nvPr>
            <p:ph type="body" idx="1"/>
          </p:nvPr>
        </p:nvSpPr>
        <p:spPr>
          <a:xfrm>
            <a:off x="699770" y="4410035"/>
            <a:ext cx="5598160" cy="4177427"/>
          </a:xfrm>
          <a:noFill/>
          <a:ln>
            <a:solidFill>
              <a:srgbClr val="000000"/>
            </a:solidFill>
          </a:ln>
        </p:spPr>
        <p:txBody>
          <a:bodyPr lIns="93023" tIns="46511" rIns="93023" bIns="46511"/>
          <a:lstStyle/>
          <a:p>
            <a:pPr eaLnBrk="1" hangingPunct="1">
              <a:spcBef>
                <a:spcPct val="0"/>
              </a:spcBef>
            </a:pPr>
            <a:r>
              <a:rPr lang="en-US" dirty="0" smtClean="0">
                <a:latin typeface="Arial" pitchFamily="34" charset="0"/>
                <a:ea typeface="ＭＳ Ｐゴシック" pitchFamily="34" charset="-128"/>
              </a:rPr>
              <a:t>The </a:t>
            </a:r>
            <a:r>
              <a:rPr lang="en-US" dirty="0" err="1" smtClean="0">
                <a:latin typeface="Arial" pitchFamily="34" charset="0"/>
                <a:ea typeface="ＭＳ Ｐゴシック" pitchFamily="34" charset="-128"/>
              </a:rPr>
              <a:t>RtI</a:t>
            </a:r>
            <a:r>
              <a:rPr lang="en-US" dirty="0" smtClean="0">
                <a:latin typeface="Arial" pitchFamily="34" charset="0"/>
                <a:ea typeface="ＭＳ Ｐゴシック" pitchFamily="34" charset="-128"/>
              </a:rPr>
              <a:t> intervention</a:t>
            </a:r>
            <a:r>
              <a:rPr lang="en-US" baseline="0" dirty="0" smtClean="0">
                <a:latin typeface="Arial" pitchFamily="34" charset="0"/>
                <a:ea typeface="ＭＳ Ｐゴシック" pitchFamily="34" charset="-128"/>
              </a:rPr>
              <a:t> model works best when implemented with a cultural competency overlay-There is a wealth of research that examines the connection between culture and learning (Tyrone Howards- new book entitle Race Matters, Dr. Leona Johnson’s book entitled What we know about culture and learning).</a:t>
            </a:r>
            <a:endParaRPr lang="en-US" dirty="0" smtClean="0">
              <a:latin typeface="Arial" pitchFamily="34" charset="0"/>
              <a:ea typeface="ＭＳ Ｐゴシック" pitchFamily="34" charset="-128"/>
            </a:endParaRPr>
          </a:p>
        </p:txBody>
      </p:sp>
      <p:sp>
        <p:nvSpPr>
          <p:cNvPr id="67589" name="Slide Number Placeholder 3"/>
          <p:cNvSpPr txBox="1">
            <a:spLocks noGrp="1"/>
          </p:cNvSpPr>
          <p:nvPr/>
        </p:nvSpPr>
        <p:spPr bwMode="auto">
          <a:xfrm>
            <a:off x="3963744" y="8818486"/>
            <a:ext cx="3032337" cy="463631"/>
          </a:xfrm>
          <a:prstGeom prst="rect">
            <a:avLst/>
          </a:prstGeom>
          <a:noFill/>
          <a:ln w="9525">
            <a:noFill/>
            <a:miter lim="800000"/>
            <a:headEnd/>
            <a:tailEnd/>
          </a:ln>
        </p:spPr>
        <p:txBody>
          <a:bodyPr lIns="93023" tIns="46511" rIns="93023" bIns="46511" anchor="b"/>
          <a:lstStyle/>
          <a:p>
            <a:pPr algn="r" defTabSz="904469"/>
            <a:fld id="{8C5BAC40-E241-47D6-8CE8-54DAF57FA7F4}" type="slidenum">
              <a:rPr lang="en-US" sz="1200">
                <a:latin typeface="Calibri" pitchFamily="34" charset="0"/>
              </a:rPr>
              <a:pPr algn="r" defTabSz="904469"/>
              <a:t>29</a:t>
            </a:fld>
            <a:endParaRPr lang="en-US" sz="1200" dirty="0">
              <a:latin typeface="Calibri" pitchFamily="34" charset="0"/>
            </a:endParaRPr>
          </a:p>
        </p:txBody>
      </p:sp>
    </p:spTree>
    <p:extLst>
      <p:ext uri="{BB962C8B-B14F-4D97-AF65-F5344CB8AC3E}">
        <p14:creationId xmlns:p14="http://schemas.microsoft.com/office/powerpoint/2010/main" val="100934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Directions to Facilitator</a:t>
            </a:r>
          </a:p>
          <a:p>
            <a:pPr eaLnBrk="1" hangingPunct="1">
              <a:spcBef>
                <a:spcPct val="0"/>
              </a:spcBef>
            </a:pPr>
            <a:r>
              <a:rPr lang="en-US" dirty="0" smtClean="0"/>
              <a:t>Oral language development, especially in the academic domain, is important in both an ELLs’ first language as well as English. Use of the home language for instruction has advantages because the student can work on academic concepts more easily, without the effort and stress of simultaneously translating.</a:t>
            </a:r>
          </a:p>
          <a:p>
            <a:pPr eaLnBrk="1" hangingPunct="1">
              <a:spcBef>
                <a:spcPct val="0"/>
              </a:spcBef>
            </a:pPr>
            <a:r>
              <a:rPr lang="en-US" dirty="0" smtClean="0"/>
              <a:t>Thomas &amp; Collier first developed the Prism Model in 1994 to show the interrelationship between aspects of first and second language development and social and cultural influences. Their work suggests the education of an English learners cannot be separated from the student’s home culture and home language. Later research by them and others show that the learning of English is actually accelerated by the use and support of the home language and culture.</a:t>
            </a:r>
          </a:p>
          <a:p>
            <a:pPr eaLnBrk="1" hangingPunct="1">
              <a:spcBef>
                <a:spcPct val="0"/>
              </a:spcBef>
            </a:pPr>
            <a:endParaRPr lang="en-US" dirty="0" smtClean="0"/>
          </a:p>
          <a:p>
            <a:pPr eaLnBrk="1" hangingPunct="1">
              <a:spcBef>
                <a:spcPct val="0"/>
              </a:spcBef>
            </a:pPr>
            <a:r>
              <a:rPr lang="en-US" dirty="0" smtClean="0"/>
              <a:t>Pause for discussion here/</a:t>
            </a:r>
          </a:p>
          <a:p>
            <a:pPr eaLnBrk="1" hangingPunct="1">
              <a:spcBef>
                <a:spcPct val="0"/>
              </a:spcBef>
              <a:buFontTx/>
              <a:buChar char="•"/>
            </a:pPr>
            <a:endParaRPr lang="en-US" dirty="0" smtClean="0"/>
          </a:p>
          <a:p>
            <a:pPr eaLnBrk="1" hangingPunct="1">
              <a:spcBef>
                <a:spcPct val="0"/>
              </a:spcBef>
            </a:pPr>
            <a:endParaRPr lang="en-US" dirty="0" smtClean="0"/>
          </a:p>
          <a:p>
            <a:pPr eaLnBrk="1" hangingPunct="1">
              <a:spcBef>
                <a:spcPct val="0"/>
              </a:spcBef>
            </a:pPr>
            <a:r>
              <a:rPr lang="en-US" b="1" dirty="0" smtClean="0"/>
              <a:t>Background Information for the Facilitator</a:t>
            </a:r>
          </a:p>
          <a:p>
            <a:pPr eaLnBrk="1" hangingPunct="1">
              <a:spcBef>
                <a:spcPct val="0"/>
              </a:spcBef>
            </a:pPr>
            <a:r>
              <a:rPr lang="en-US" dirty="0" smtClean="0"/>
              <a:t>See National Clearinghouse for Bilingual Education</a:t>
            </a:r>
          </a:p>
          <a:p>
            <a:pPr eaLnBrk="1" hangingPunct="1">
              <a:spcBef>
                <a:spcPct val="0"/>
              </a:spcBef>
            </a:pPr>
            <a:r>
              <a:rPr lang="en-US" dirty="0" smtClean="0"/>
              <a:t>Vol. 1, No. 4, Fall 1995</a:t>
            </a:r>
          </a:p>
          <a:p>
            <a:pPr eaLnBrk="1" hangingPunct="1">
              <a:spcBef>
                <a:spcPct val="0"/>
              </a:spcBef>
            </a:pPr>
            <a:r>
              <a:rPr lang="en-US" b="1" dirty="0" smtClean="0"/>
              <a:t>ACQUIRING A SECOND LANGUAGE FOR SCHOOL</a:t>
            </a:r>
          </a:p>
          <a:p>
            <a:pPr eaLnBrk="1" hangingPunct="1">
              <a:spcBef>
                <a:spcPct val="0"/>
              </a:spcBef>
            </a:pPr>
            <a:r>
              <a:rPr lang="en-US" b="1" dirty="0" smtClean="0"/>
              <a:t>by Virginia P. Collier, George Mason University</a:t>
            </a:r>
            <a:endParaRPr lang="en-US"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A87E9-8347-4CA5-93E2-5E95EF1C22F9}"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373855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a:ln/>
        </p:spPr>
      </p:sp>
      <p:sp>
        <p:nvSpPr>
          <p:cNvPr id="542723" name="Notes Placeholder 2"/>
          <p:cNvSpPr>
            <a:spLocks noGrp="1"/>
          </p:cNvSpPr>
          <p:nvPr>
            <p:ph type="body" idx="1"/>
          </p:nvPr>
        </p:nvSpPr>
        <p:spPr>
          <a:noFill/>
          <a:ln/>
        </p:spPr>
        <p:txBody>
          <a:bodyPr/>
          <a:lstStyle/>
          <a:p>
            <a:pPr eaLnBrk="1" hangingPunct="1"/>
            <a:r>
              <a:rPr lang="en-US" smtClean="0"/>
              <a:t>Purpose: humor, connected to casual and academic registers</a:t>
            </a:r>
          </a:p>
          <a:p>
            <a:pPr eaLnBrk="1" hangingPunct="1"/>
            <a:r>
              <a:rPr lang="en-US" smtClean="0"/>
              <a:t>Procedures: </a:t>
            </a:r>
          </a:p>
          <a:p>
            <a:pPr eaLnBrk="1" hangingPunct="1"/>
            <a:r>
              <a:rPr lang="en-US" smtClean="0"/>
              <a:t>Materials: </a:t>
            </a:r>
          </a:p>
          <a:p>
            <a:pPr eaLnBrk="1" hangingPunct="1"/>
            <a:r>
              <a:rPr lang="en-US" smtClean="0"/>
              <a:t>Minutes: </a:t>
            </a:r>
          </a:p>
          <a:p>
            <a:pPr eaLnBrk="1" hangingPunct="1"/>
            <a:endParaRPr lang="en-US" smtClean="0"/>
          </a:p>
        </p:txBody>
      </p:sp>
      <p:sp>
        <p:nvSpPr>
          <p:cNvPr id="542724" name="Slide Number Placeholder 3"/>
          <p:cNvSpPr>
            <a:spLocks noGrp="1"/>
          </p:cNvSpPr>
          <p:nvPr>
            <p:ph type="sldNum" sz="quarter" idx="5"/>
          </p:nvPr>
        </p:nvSpPr>
        <p:spPr>
          <a:noFill/>
        </p:spPr>
        <p:txBody>
          <a:bodyPr/>
          <a:lstStyle/>
          <a:p>
            <a:fld id="{600E8AA9-C006-4CFF-87D0-7C3C1B272449}" type="slidenum">
              <a:rPr lang="en-US" smtClean="0"/>
              <a:pPr/>
              <a:t>33</a:t>
            </a:fld>
            <a:endParaRPr lang="en-US" smtClean="0"/>
          </a:p>
        </p:txBody>
      </p:sp>
    </p:spTree>
    <p:extLst>
      <p:ext uri="{BB962C8B-B14F-4D97-AF65-F5344CB8AC3E}">
        <p14:creationId xmlns:p14="http://schemas.microsoft.com/office/powerpoint/2010/main" val="13200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FB64C0C-E4BF-4C72-BBE9-0C7CC182CE4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IIN Log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762000" y="1905000"/>
            <a:ext cx="3771900" cy="4038600"/>
          </a:xfrm>
        </p:spPr>
        <p:txBody>
          <a:bodyPr/>
          <a:lstStyle/>
          <a:p>
            <a:pPr lvl="0"/>
            <a:endParaRPr lang="en-US" noProof="0"/>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403975"/>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pPr>
              <a:defRPr/>
            </a:pPr>
            <a:fld id="{ECD6CCFB-6FCE-4621-B1D8-DBE7CE805CD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xfrm>
            <a:off x="4379913" y="6408738"/>
            <a:ext cx="2351087" cy="365125"/>
          </a:xfrm>
          <a:prstGeom prst="rect">
            <a:avLst/>
          </a:prstGeom>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F28219F-2F6B-4F6B-9827-4A17985992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C320172C-581A-4EA3-BCD5-37C25829EA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15FE22AC-53CE-40EA-94F4-0BD71FFF8C2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A0133144-C93B-41B1-87C0-44426155FCF8}" type="slidenum">
              <a:rPr lang="en-US" smtClean="0"/>
              <a:pPr>
                <a:defRPr/>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A046FE6B-7BEB-4E05-8BF7-044EC7413E2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A0133144-C93B-41B1-87C0-44426155FCF8}" type="slidenum">
              <a:rPr lang="en-US" smtClean="0"/>
              <a:pPr>
                <a:defRPr/>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A0133144-C93B-41B1-87C0-44426155FCF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 id="2147485817" r:id="rId14"/>
    <p:sldLayoutId id="2147485818" r:id="rId15"/>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Word_order" TargetMode="External"/><Relationship Id="rId3" Type="http://schemas.openxmlformats.org/officeDocument/2006/relationships/hyperlink" Target="http://en.wikipedia.org/wiki/Grammatical_case" TargetMode="External"/><Relationship Id="rId7" Type="http://schemas.openxmlformats.org/officeDocument/2006/relationships/hyperlink" Target="http://en.wikipedia.org/wiki/Subject%E2%80%93verb%E2%80%93object" TargetMode="External"/><Relationship Id="rId2" Type="http://schemas.openxmlformats.org/officeDocument/2006/relationships/hyperlink" Target="http://en.wikipedia.org/wiki/Morphology_(linguistics)" TargetMode="External"/><Relationship Id="rId1" Type="http://schemas.openxmlformats.org/officeDocument/2006/relationships/slideLayout" Target="../slideLayouts/slideLayout2.xml"/><Relationship Id="rId6" Type="http://schemas.openxmlformats.org/officeDocument/2006/relationships/hyperlink" Target="http://en.wikipedia.org/wiki/Grammatical_tense" TargetMode="External"/><Relationship Id="rId5" Type="http://schemas.openxmlformats.org/officeDocument/2006/relationships/hyperlink" Target="http://en.wikipedia.org/wiki/Grammatical_number" TargetMode="External"/><Relationship Id="rId10" Type="http://schemas.openxmlformats.org/officeDocument/2006/relationships/hyperlink" Target="http://en.wikipedia.org/wiki/Gloss" TargetMode="External"/><Relationship Id="rId4" Type="http://schemas.openxmlformats.org/officeDocument/2006/relationships/hyperlink" Target="http://en.wikipedia.org/wiki/Grammatical_gender" TargetMode="External"/><Relationship Id="rId9" Type="http://schemas.openxmlformats.org/officeDocument/2006/relationships/hyperlink" Target="http://en.wikipedia.org/wiki/Classifier_(linguistic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ell.stanford.edu/publication/what-development-literacy-development"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ll.stanford.edu/publication/what-development-literacy-development"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ll.stanford.edu/publication/what-development-literacy-developmen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ell.stanford.edu/publication/what-development-literacy-development"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ell.stanford.edu/publication/what-development-literacy-development"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holebrainteaching.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ell.stanford.edu/papers/language"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219200"/>
            <a:ext cx="8305800" cy="1828800"/>
          </a:xfrm>
        </p:spPr>
        <p:txBody>
          <a:bodyPr>
            <a:normAutofit/>
          </a:bodyPr>
          <a:lstStyle/>
          <a:p>
            <a:pPr algn="ctr" eaLnBrk="1" hangingPunct="1">
              <a:defRPr/>
            </a:pPr>
            <a:r>
              <a:rPr lang="en-US" sz="4000" b="1" dirty="0" smtClean="0"/>
              <a:t>Cultural Competence and Language</a:t>
            </a:r>
            <a:br>
              <a:rPr lang="en-US" sz="4000" b="1" dirty="0" smtClean="0"/>
            </a:br>
            <a:r>
              <a:rPr lang="en-US" sz="2800" b="1" dirty="0" smtClean="0"/>
              <a:t>Seeing the </a:t>
            </a:r>
            <a:r>
              <a:rPr lang="en-US" sz="2800" b="1" smtClean="0"/>
              <a:t>Whole Elephant</a:t>
            </a:r>
            <a:endParaRPr lang="en-US" sz="3100" dirty="0"/>
          </a:p>
        </p:txBody>
      </p:sp>
      <p:sp>
        <p:nvSpPr>
          <p:cNvPr id="2051" name="Rectangle 3"/>
          <p:cNvSpPr>
            <a:spLocks noGrp="1" noChangeArrowheads="1"/>
          </p:cNvSpPr>
          <p:nvPr>
            <p:ph type="subTitle" idx="1"/>
          </p:nvPr>
        </p:nvSpPr>
        <p:spPr>
          <a:xfrm>
            <a:off x="1295400" y="4419600"/>
            <a:ext cx="6400800" cy="1752600"/>
          </a:xfrm>
        </p:spPr>
        <p:txBody>
          <a:bodyPr/>
          <a:lstStyle/>
          <a:p>
            <a:pPr eaLnBrk="1" hangingPunct="1">
              <a:lnSpc>
                <a:spcPct val="90000"/>
              </a:lnSpc>
              <a:defRPr/>
            </a:pPr>
            <a:r>
              <a:rPr lang="en-US" sz="2400" dirty="0"/>
              <a:t>David Irwin</a:t>
            </a:r>
          </a:p>
          <a:p>
            <a:pPr eaLnBrk="1" hangingPunct="1">
              <a:lnSpc>
                <a:spcPct val="90000"/>
              </a:lnSpc>
              <a:defRPr/>
            </a:pPr>
            <a:r>
              <a:rPr lang="en-US" sz="1800" dirty="0" smtClean="0"/>
              <a:t>Language Development Opportunities</a:t>
            </a:r>
          </a:p>
          <a:p>
            <a:pPr eaLnBrk="1" hangingPunct="1">
              <a:lnSpc>
                <a:spcPct val="90000"/>
              </a:lnSpc>
              <a:defRPr/>
            </a:pPr>
            <a:r>
              <a:rPr lang="en-US" sz="1800" dirty="0" smtClean="0"/>
              <a:t>dave@langdevopps.com</a:t>
            </a:r>
          </a:p>
          <a:p>
            <a:pPr eaLnBrk="1" hangingPunct="1">
              <a:lnSpc>
                <a:spcPct val="90000"/>
              </a:lnSpc>
              <a:defRPr/>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066800"/>
          <a:ext cx="8229600" cy="5507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414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14400"/>
          <a:ext cx="8229600" cy="5659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011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90600"/>
          <a:ext cx="8229600" cy="5583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885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90600"/>
          <a:ext cx="8229600" cy="5583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1594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90600"/>
          <a:ext cx="8229600" cy="5583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875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143000"/>
          <a:ext cx="8229600" cy="5430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79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838200"/>
          <a:ext cx="8229600" cy="5735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2842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066800"/>
          <a:ext cx="8229600" cy="5507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486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838200"/>
          <a:ext cx="8229600" cy="5735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50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066800"/>
          <a:ext cx="8229600" cy="5507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370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smtClean="0"/>
              <a:t>A little story… </a:t>
            </a:r>
            <a:br>
              <a:rPr lang="en-US" dirty="0" smtClean="0"/>
            </a:br>
            <a:r>
              <a:rPr lang="en-US" dirty="0" smtClean="0"/>
              <a:t>	The Blind Men and the Elephant</a:t>
            </a:r>
            <a:endParaRPr lang="en-US" dirty="0"/>
          </a:p>
        </p:txBody>
      </p:sp>
      <p:sp>
        <p:nvSpPr>
          <p:cNvPr id="5" name="Slide Number Placeholder 4"/>
          <p:cNvSpPr>
            <a:spLocks noGrp="1"/>
          </p:cNvSpPr>
          <p:nvPr>
            <p:ph type="sldNum" sz="quarter" idx="12"/>
          </p:nvPr>
        </p:nvSpPr>
        <p:spPr/>
        <p:txBody>
          <a:bodyPr/>
          <a:lstStyle/>
          <a:p>
            <a:pPr>
              <a:defRPr/>
            </a:pPr>
            <a:fld id="{15FE22AC-53CE-40EA-94F4-0BD71FFF8C27}" type="slidenum">
              <a:rPr lang="en-US" smtClean="0"/>
              <a:pPr>
                <a:defRPr/>
              </a:pPr>
              <a:t>2</a:t>
            </a:fld>
            <a:endParaRPr lang="en-US"/>
          </a:p>
        </p:txBody>
      </p:sp>
      <p:pic>
        <p:nvPicPr>
          <p:cNvPr id="87042" name="Picture 2" descr="http://www.noogenesis.com/pineapple/elephant/elephant.JPG"/>
          <p:cNvPicPr>
            <a:picLocks noChangeAspect="1" noChangeArrowheads="1"/>
          </p:cNvPicPr>
          <p:nvPr/>
        </p:nvPicPr>
        <p:blipFill>
          <a:blip r:embed="rId2" cstate="print"/>
          <a:srcRect/>
          <a:stretch>
            <a:fillRect/>
          </a:stretch>
        </p:blipFill>
        <p:spPr bwMode="auto">
          <a:xfrm>
            <a:off x="1060938" y="2057400"/>
            <a:ext cx="7092462" cy="46101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90600"/>
          <a:ext cx="8229600" cy="5583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109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So…</a:t>
            </a:r>
            <a:endParaRPr lang="en-US" dirty="0"/>
          </a:p>
        </p:txBody>
      </p:sp>
      <p:sp>
        <p:nvSpPr>
          <p:cNvPr id="3" name="Content Placeholder 2"/>
          <p:cNvSpPr>
            <a:spLocks noGrp="1"/>
          </p:cNvSpPr>
          <p:nvPr>
            <p:ph idx="1"/>
          </p:nvPr>
        </p:nvSpPr>
        <p:spPr>
          <a:xfrm>
            <a:off x="457200" y="1981200"/>
            <a:ext cx="8229600" cy="4325112"/>
          </a:xfrm>
        </p:spPr>
        <p:txBody>
          <a:bodyPr>
            <a:normAutofit/>
          </a:bodyPr>
          <a:lstStyle/>
          <a:p>
            <a:r>
              <a:rPr lang="en-US" dirty="0" smtClean="0"/>
              <a:t>Are there ways the students’ home culture interacts with the school culture that makes them more… or less… successful?</a:t>
            </a:r>
          </a:p>
          <a:p>
            <a:endParaRPr lang="en-US" dirty="0" smtClean="0"/>
          </a:p>
          <a:p>
            <a:pPr lvl="1"/>
            <a:r>
              <a:rPr lang="en-US" dirty="0" smtClean="0"/>
              <a:t>What is culture anyway, and what does it have to do with school?</a:t>
            </a:r>
          </a:p>
          <a:p>
            <a:pPr lvl="1"/>
            <a:endParaRPr lang="en-US" dirty="0" smtClean="0"/>
          </a:p>
          <a:p>
            <a:pPr lvl="2"/>
            <a:r>
              <a:rPr lang="en-US" dirty="0" smtClean="0"/>
              <a:t>Aren’t we really here to teach reading, math, science, etc? Do I have to think about culture to do that?</a:t>
            </a:r>
            <a:endParaRPr lang="en-US" dirty="0"/>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15FE22AC-53CE-40EA-94F4-0BD71FFF8C2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838200"/>
            <a:ext cx="7239000" cy="762000"/>
          </a:xfrm>
        </p:spPr>
        <p:txBody>
          <a:bodyPr/>
          <a:lstStyle/>
          <a:p>
            <a:pPr eaLnBrk="1" hangingPunct="1">
              <a:defRPr/>
            </a:pPr>
            <a:r>
              <a:rPr lang="en-US" altLang="en-US"/>
              <a:t>What Is Culture?</a:t>
            </a:r>
          </a:p>
        </p:txBody>
      </p:sp>
      <p:pic>
        <p:nvPicPr>
          <p:cNvPr id="169988" name="Picture 4" descr="iceberg2"/>
          <p:cNvPicPr>
            <a:picLocks noGrp="1" noChangeAspect="1" noChangeArrowheads="1"/>
          </p:cNvPicPr>
          <p:nvPr>
            <p:ph type="chart" sz="half" idx="1"/>
          </p:nvPr>
        </p:nvPicPr>
        <p:blipFill>
          <a:blip r:embed="rId3" cstate="print"/>
          <a:srcRect/>
          <a:stretch>
            <a:fillRect/>
          </a:stretch>
        </p:blipFill>
        <p:spPr>
          <a:xfrm>
            <a:off x="304800" y="2209800"/>
            <a:ext cx="3549650" cy="2432050"/>
          </a:xfrm>
        </p:spPr>
      </p:pic>
      <p:sp>
        <p:nvSpPr>
          <p:cNvPr id="18435" name="Rectangle 3"/>
          <p:cNvSpPr>
            <a:spLocks noGrp="1" noChangeArrowheads="1"/>
          </p:cNvSpPr>
          <p:nvPr>
            <p:ph type="body" sz="half" idx="2"/>
          </p:nvPr>
        </p:nvSpPr>
        <p:spPr>
          <a:xfrm>
            <a:off x="3810000" y="1981200"/>
            <a:ext cx="5105400" cy="4038600"/>
          </a:xfrm>
        </p:spPr>
        <p:txBody>
          <a:bodyPr>
            <a:normAutofit/>
          </a:bodyPr>
          <a:lstStyle/>
          <a:p>
            <a:pPr eaLnBrk="1" hangingPunct="1">
              <a:lnSpc>
                <a:spcPct val="90000"/>
              </a:lnSpc>
              <a:buFont typeface="Wingdings" pitchFamily="-108" charset="2"/>
              <a:buChar char="u"/>
              <a:defRPr/>
            </a:pPr>
            <a:r>
              <a:rPr lang="en-US" altLang="en-US" sz="2700" i="1"/>
              <a:t>Concrete Level</a:t>
            </a:r>
            <a:r>
              <a:rPr lang="en-US" altLang="en-US" sz="2700"/>
              <a:t> -- Heroes and Holidays, dances, costumes, food, flags.</a:t>
            </a:r>
          </a:p>
          <a:p>
            <a:pPr eaLnBrk="1" hangingPunct="1">
              <a:lnSpc>
                <a:spcPct val="90000"/>
              </a:lnSpc>
              <a:buFont typeface="Wingdings" pitchFamily="-108" charset="2"/>
              <a:buChar char="u"/>
              <a:defRPr/>
            </a:pPr>
            <a:r>
              <a:rPr lang="en-US" altLang="en-US" sz="2700" i="1"/>
              <a:t>Behavioral Level</a:t>
            </a:r>
            <a:r>
              <a:rPr lang="en-US" altLang="en-US" sz="2700"/>
              <a:t> – Language, religious practices, gender roles, rituals. </a:t>
            </a:r>
          </a:p>
          <a:p>
            <a:pPr eaLnBrk="1" hangingPunct="1">
              <a:lnSpc>
                <a:spcPct val="90000"/>
              </a:lnSpc>
              <a:buFont typeface="Wingdings" pitchFamily="-108" charset="2"/>
              <a:buChar char="u"/>
              <a:defRPr/>
            </a:pPr>
            <a:r>
              <a:rPr lang="en-US" altLang="en-US" sz="2700" i="1"/>
              <a:t>Symbolic Level –</a:t>
            </a:r>
            <a:r>
              <a:rPr lang="en-US" altLang="en-US" sz="2700"/>
              <a:t> Shared values, beliefs, mores, definition of family, meaning of education.</a:t>
            </a:r>
          </a:p>
        </p:txBody>
      </p:sp>
      <p:sp>
        <p:nvSpPr>
          <p:cNvPr id="18437" name="Text Box 5"/>
          <p:cNvSpPr txBox="1">
            <a:spLocks noChangeArrowheads="1"/>
          </p:cNvSpPr>
          <p:nvPr/>
        </p:nvSpPr>
        <p:spPr bwMode="auto">
          <a:xfrm>
            <a:off x="4495800" y="6324600"/>
            <a:ext cx="4384675" cy="336550"/>
          </a:xfrm>
          <a:prstGeom prst="rect">
            <a:avLst/>
          </a:prstGeom>
          <a:noFill/>
          <a:ln w="9525">
            <a:noFill/>
            <a:miter lim="800000"/>
            <a:headEnd/>
            <a:tailEnd/>
          </a:ln>
          <a:effectLst/>
        </p:spPr>
        <p:txBody>
          <a:bodyPr wrap="none">
            <a:spAutoFit/>
          </a:bodyPr>
          <a:lstStyle/>
          <a:p>
            <a:pPr>
              <a:defRPr/>
            </a:pPr>
            <a:r>
              <a:rPr lang="en-US" sz="1600" dirty="0" err="1">
                <a:solidFill>
                  <a:schemeClr val="tx2"/>
                </a:solidFill>
                <a:effectLst>
                  <a:outerShdw blurRad="38100" dist="38100" dir="2700000" algn="tl">
                    <a:srgbClr val="C0C0C0"/>
                  </a:outerShdw>
                </a:effectLst>
                <a:latin typeface="Times New Roman" pitchFamily="18" charset="0"/>
              </a:rPr>
              <a:t>Nitza</a:t>
            </a:r>
            <a:r>
              <a:rPr lang="en-US" sz="1600" dirty="0">
                <a:solidFill>
                  <a:schemeClr val="tx2"/>
                </a:solidFill>
                <a:effectLst>
                  <a:outerShdw blurRad="38100" dist="38100" dir="2700000" algn="tl">
                    <a:srgbClr val="C0C0C0"/>
                  </a:outerShdw>
                </a:effectLst>
                <a:latin typeface="Times New Roman" pitchFamily="18" charset="0"/>
              </a:rPr>
              <a:t> Hidalgo: </a:t>
            </a:r>
            <a:r>
              <a:rPr lang="en-US" sz="1600" i="1" dirty="0">
                <a:solidFill>
                  <a:schemeClr val="tx2"/>
                </a:solidFill>
                <a:effectLst>
                  <a:outerShdw blurRad="38100" dist="38100" dir="2700000" algn="tl">
                    <a:srgbClr val="C0C0C0"/>
                  </a:outerShdw>
                </a:effectLst>
                <a:latin typeface="Times New Roman" pitchFamily="18" charset="0"/>
              </a:rPr>
              <a:t>Multicultural Teacher Introspection</a:t>
            </a:r>
            <a:endParaRPr lang="en-US" sz="1600" dirty="0">
              <a:solidFill>
                <a:schemeClr val="tx2"/>
              </a:solidFill>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lstStyle/>
          <a:p>
            <a:r>
              <a:rPr lang="en-US" dirty="0" smtClean="0"/>
              <a:t>What is Culture?</a:t>
            </a:r>
            <a:endParaRPr lang="en-US" dirty="0"/>
          </a:p>
        </p:txBody>
      </p:sp>
      <p:sp>
        <p:nvSpPr>
          <p:cNvPr id="4" name="Slide Number Placeholder 3"/>
          <p:cNvSpPr>
            <a:spLocks noGrp="1"/>
          </p:cNvSpPr>
          <p:nvPr>
            <p:ph type="sldNum" sz="quarter" idx="12"/>
          </p:nvPr>
        </p:nvSpPr>
        <p:spPr/>
        <p:txBody>
          <a:bodyPr/>
          <a:lstStyle/>
          <a:p>
            <a:pPr>
              <a:defRPr/>
            </a:pPr>
            <a:fld id="{AFB64C0C-E4BF-4C72-BBE9-0C7CC182CE48}" type="slidenum">
              <a:rPr lang="en-US" smtClean="0"/>
              <a:pPr>
                <a:defRPr/>
              </a:pPr>
              <a:t>23</a:t>
            </a:fld>
            <a:endParaRPr lang="en-US"/>
          </a:p>
        </p:txBody>
      </p:sp>
      <p:pic>
        <p:nvPicPr>
          <p:cNvPr id="84994" name="Picture 2" descr="http://www.haydonpi.com.au/media/images/Workplace%20Culture.jpg"/>
          <p:cNvPicPr>
            <a:picLocks noChangeAspect="1" noChangeArrowheads="1"/>
          </p:cNvPicPr>
          <p:nvPr/>
        </p:nvPicPr>
        <p:blipFill>
          <a:blip r:embed="rId2" cstate="print"/>
          <a:srcRect/>
          <a:stretch>
            <a:fillRect/>
          </a:stretch>
        </p:blipFill>
        <p:spPr bwMode="auto">
          <a:xfrm>
            <a:off x="304800" y="1524000"/>
            <a:ext cx="8305800" cy="5094398"/>
          </a:xfrm>
          <a:prstGeom prst="rect">
            <a:avLst/>
          </a:prstGeom>
          <a:noFill/>
        </p:spPr>
      </p:pic>
      <p:sp>
        <p:nvSpPr>
          <p:cNvPr id="6" name="TextBox 5"/>
          <p:cNvSpPr txBox="1"/>
          <p:nvPr/>
        </p:nvSpPr>
        <p:spPr>
          <a:xfrm>
            <a:off x="457200" y="6324600"/>
            <a:ext cx="8001000" cy="307777"/>
          </a:xfrm>
          <a:prstGeom prst="rect">
            <a:avLst/>
          </a:prstGeom>
          <a:noFill/>
        </p:spPr>
        <p:txBody>
          <a:bodyPr wrap="square" rtlCol="0">
            <a:spAutoFit/>
          </a:bodyPr>
          <a:lstStyle/>
          <a:p>
            <a:r>
              <a:rPr lang="en-US" sz="1400" dirty="0" smtClean="0">
                <a:latin typeface="Calibri" pitchFamily="34" charset="0"/>
              </a:rPr>
              <a:t>http://www.haydonpi.com.au/pages/positive-workplace-culture.php</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838200"/>
            <a:ext cx="7239000" cy="762000"/>
          </a:xfrm>
        </p:spPr>
        <p:txBody>
          <a:bodyPr/>
          <a:lstStyle/>
          <a:p>
            <a:pPr eaLnBrk="1" hangingPunct="1">
              <a:defRPr/>
            </a:pPr>
            <a:r>
              <a:rPr lang="en-US" altLang="en-US" dirty="0"/>
              <a:t>What Is </a:t>
            </a:r>
            <a:r>
              <a:rPr lang="en-US" altLang="en-US" dirty="0" smtClean="0"/>
              <a:t>Culture?</a:t>
            </a:r>
            <a:endParaRPr lang="en-US" altLang="en-US" dirty="0"/>
          </a:p>
        </p:txBody>
      </p:sp>
      <p:sp>
        <p:nvSpPr>
          <p:cNvPr id="18435" name="Rectangle 3"/>
          <p:cNvSpPr>
            <a:spLocks noGrp="1" noChangeArrowheads="1"/>
          </p:cNvSpPr>
          <p:nvPr>
            <p:ph type="body" sz="half" idx="2"/>
          </p:nvPr>
        </p:nvSpPr>
        <p:spPr>
          <a:xfrm>
            <a:off x="457200" y="1981200"/>
            <a:ext cx="8458200" cy="4038600"/>
          </a:xfrm>
        </p:spPr>
        <p:txBody>
          <a:bodyPr>
            <a:normAutofit/>
          </a:bodyPr>
          <a:lstStyle/>
          <a:p>
            <a:pPr eaLnBrk="1" hangingPunct="1">
              <a:lnSpc>
                <a:spcPct val="90000"/>
              </a:lnSpc>
              <a:buNone/>
              <a:defRPr/>
            </a:pPr>
            <a:r>
              <a:rPr lang="en-US" altLang="en-US" sz="2700" dirty="0" smtClean="0"/>
              <a:t>Culture is “a group’s program for survival in and adaptation to its </a:t>
            </a:r>
            <a:r>
              <a:rPr lang="en-US" altLang="en-US" sz="2700" dirty="0" smtClean="0">
                <a:solidFill>
                  <a:schemeClr val="accent3"/>
                </a:solidFill>
              </a:rPr>
              <a:t>environment</a:t>
            </a:r>
            <a:r>
              <a:rPr lang="en-US" altLang="en-US" sz="2700" dirty="0" smtClean="0"/>
              <a:t>. The cultural program consists of </a:t>
            </a:r>
            <a:r>
              <a:rPr lang="en-US" altLang="en-US" sz="2700" dirty="0" smtClean="0">
                <a:solidFill>
                  <a:schemeClr val="accent4"/>
                </a:solidFill>
              </a:rPr>
              <a:t>knowledge, concepts, and values</a:t>
            </a:r>
            <a:r>
              <a:rPr lang="en-US" altLang="en-US" sz="2700" dirty="0" smtClean="0"/>
              <a:t> shared by group members through </a:t>
            </a:r>
            <a:r>
              <a:rPr lang="en-US" altLang="en-US" sz="2700" dirty="0" smtClean="0">
                <a:solidFill>
                  <a:srgbClr val="C00000"/>
                </a:solidFill>
              </a:rPr>
              <a:t>systems of communication</a:t>
            </a:r>
            <a:r>
              <a:rPr lang="en-US" altLang="en-US" sz="2700" dirty="0" smtClean="0"/>
              <a:t>.”</a:t>
            </a:r>
          </a:p>
          <a:p>
            <a:pPr eaLnBrk="1" hangingPunct="1">
              <a:lnSpc>
                <a:spcPct val="90000"/>
              </a:lnSpc>
              <a:buNone/>
              <a:defRPr/>
            </a:pPr>
            <a:endParaRPr lang="en-US" altLang="en-US" dirty="0" smtClean="0"/>
          </a:p>
          <a:p>
            <a:pPr eaLnBrk="1" hangingPunct="1">
              <a:lnSpc>
                <a:spcPct val="90000"/>
              </a:lnSpc>
              <a:buNone/>
              <a:defRPr/>
            </a:pPr>
            <a:endParaRPr lang="en-US" altLang="en-US" dirty="0" smtClean="0"/>
          </a:p>
          <a:p>
            <a:pPr eaLnBrk="1" hangingPunct="1">
              <a:lnSpc>
                <a:spcPct val="90000"/>
              </a:lnSpc>
              <a:buNone/>
              <a:defRPr/>
            </a:pPr>
            <a:endParaRPr lang="en-US" altLang="en-US" sz="2700" dirty="0"/>
          </a:p>
        </p:txBody>
      </p:sp>
      <p:sp>
        <p:nvSpPr>
          <p:cNvPr id="4" name="TextBox 3"/>
          <p:cNvSpPr txBox="1"/>
          <p:nvPr/>
        </p:nvSpPr>
        <p:spPr>
          <a:xfrm>
            <a:off x="4876800" y="6324600"/>
            <a:ext cx="3124200" cy="307777"/>
          </a:xfrm>
          <a:prstGeom prst="rect">
            <a:avLst/>
          </a:prstGeom>
          <a:noFill/>
        </p:spPr>
        <p:txBody>
          <a:bodyPr wrap="square" rtlCol="0">
            <a:spAutoFit/>
          </a:bodyPr>
          <a:lstStyle/>
          <a:p>
            <a:r>
              <a:rPr lang="en-US" sz="1400" dirty="0" smtClean="0">
                <a:latin typeface="+mn-lt"/>
              </a:rPr>
              <a:t>Bullivant (1993)</a:t>
            </a:r>
            <a:endParaRPr lang="en-US" sz="1400" dirty="0">
              <a:latin typeface="+mn-lt"/>
            </a:endParaRPr>
          </a:p>
        </p:txBody>
      </p:sp>
      <p:pic>
        <p:nvPicPr>
          <p:cNvPr id="793602" name="Picture 2"/>
          <p:cNvPicPr>
            <a:picLocks noChangeAspect="1" noChangeArrowheads="1"/>
          </p:cNvPicPr>
          <p:nvPr/>
        </p:nvPicPr>
        <p:blipFill>
          <a:blip r:embed="rId3" cstate="print"/>
          <a:srcRect/>
          <a:stretch>
            <a:fillRect/>
          </a:stretch>
        </p:blipFill>
        <p:spPr bwMode="auto">
          <a:xfrm>
            <a:off x="5715000" y="3733800"/>
            <a:ext cx="3009900" cy="2265026"/>
          </a:xfrm>
          <a:prstGeom prst="rect">
            <a:avLst/>
          </a:prstGeom>
          <a:noFill/>
          <a:ln w="9525">
            <a:noFill/>
            <a:miter lim="800000"/>
            <a:headEnd/>
            <a:tailEnd/>
          </a:ln>
        </p:spPr>
      </p:pic>
      <p:sp>
        <p:nvSpPr>
          <p:cNvPr id="6" name="TextBox 5"/>
          <p:cNvSpPr txBox="1"/>
          <p:nvPr/>
        </p:nvSpPr>
        <p:spPr>
          <a:xfrm>
            <a:off x="609600" y="4419600"/>
            <a:ext cx="4572000" cy="646331"/>
          </a:xfrm>
          <a:prstGeom prst="rect">
            <a:avLst/>
          </a:prstGeom>
          <a:noFill/>
        </p:spPr>
        <p:txBody>
          <a:bodyPr wrap="square" rtlCol="0">
            <a:spAutoFit/>
          </a:bodyPr>
          <a:lstStyle/>
          <a:p>
            <a:r>
              <a:rPr lang="en-US" i="1" dirty="0" smtClean="0">
                <a:latin typeface="+mn-lt"/>
              </a:rPr>
              <a:t>Discuss  how each of the highlighted ideas helps define culture.</a:t>
            </a:r>
            <a:endParaRPr lang="en-US" i="1" dirty="0">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239000" cy="762000"/>
          </a:xfrm>
        </p:spPr>
        <p:txBody>
          <a:bodyPr/>
          <a:lstStyle/>
          <a:p>
            <a:pPr eaLnBrk="1" hangingPunct="1">
              <a:defRPr/>
            </a:pPr>
            <a:r>
              <a:rPr lang="en-US" altLang="en-US" dirty="0"/>
              <a:t>What Is </a:t>
            </a:r>
            <a:r>
              <a:rPr lang="en-US" altLang="en-US" dirty="0" smtClean="0"/>
              <a:t>Culture in the USA?</a:t>
            </a:r>
            <a:endParaRPr lang="en-US" altLang="en-US" dirty="0"/>
          </a:p>
        </p:txBody>
      </p:sp>
      <p:sp>
        <p:nvSpPr>
          <p:cNvPr id="18435" name="Rectangle 3"/>
          <p:cNvSpPr>
            <a:spLocks noGrp="1" noChangeArrowheads="1"/>
          </p:cNvSpPr>
          <p:nvPr>
            <p:ph type="body" sz="half" idx="2"/>
          </p:nvPr>
        </p:nvSpPr>
        <p:spPr>
          <a:xfrm>
            <a:off x="457200" y="1981200"/>
            <a:ext cx="8458200" cy="4038600"/>
          </a:xfrm>
        </p:spPr>
        <p:txBody>
          <a:bodyPr>
            <a:normAutofit/>
          </a:bodyPr>
          <a:lstStyle/>
          <a:p>
            <a:pPr eaLnBrk="1" hangingPunct="1">
              <a:lnSpc>
                <a:spcPct val="90000"/>
              </a:lnSpc>
              <a:buNone/>
              <a:defRPr/>
            </a:pPr>
            <a:r>
              <a:rPr lang="en-US" altLang="en-US" sz="2700" dirty="0" smtClean="0"/>
              <a:t>We are a multicultural society.</a:t>
            </a:r>
          </a:p>
          <a:p>
            <a:pPr eaLnBrk="1" hangingPunct="1">
              <a:lnSpc>
                <a:spcPct val="90000"/>
              </a:lnSpc>
              <a:buNone/>
              <a:defRPr/>
            </a:pPr>
            <a:endParaRPr lang="en-US" altLang="en-US" dirty="0" smtClean="0"/>
          </a:p>
          <a:p>
            <a:pPr eaLnBrk="1" hangingPunct="1">
              <a:lnSpc>
                <a:spcPct val="90000"/>
              </a:lnSpc>
              <a:buNone/>
              <a:defRPr/>
            </a:pPr>
            <a:r>
              <a:rPr lang="en-US" altLang="en-US" dirty="0" smtClean="0"/>
              <a:t>We share a core culture as well as many subcultures.</a:t>
            </a:r>
          </a:p>
          <a:p>
            <a:pPr eaLnBrk="1" hangingPunct="1">
              <a:lnSpc>
                <a:spcPct val="90000"/>
              </a:lnSpc>
              <a:buNone/>
              <a:defRPr/>
            </a:pPr>
            <a:endParaRPr lang="en-US" altLang="en-US" dirty="0" smtClean="0"/>
          </a:p>
          <a:p>
            <a:pPr eaLnBrk="1" hangingPunct="1">
              <a:lnSpc>
                <a:spcPct val="90000"/>
              </a:lnSpc>
              <a:buNone/>
              <a:defRPr/>
            </a:pPr>
            <a:r>
              <a:rPr lang="en-US" altLang="en-US" i="1" dirty="0" smtClean="0">
                <a:solidFill>
                  <a:srgbClr val="00B050"/>
                </a:solidFill>
              </a:rPr>
              <a:t>Discuss:  Tying to the ideas in the last slides, what is your understanding (experience, </a:t>
            </a:r>
            <a:r>
              <a:rPr lang="en-US" altLang="en-US" i="1" dirty="0" smtClean="0">
                <a:solidFill>
                  <a:srgbClr val="00B050"/>
                </a:solidFill>
              </a:rPr>
              <a:t>opinion) </a:t>
            </a:r>
            <a:r>
              <a:rPr lang="en-US" altLang="en-US" i="1" dirty="0" smtClean="0">
                <a:solidFill>
                  <a:srgbClr val="00B050"/>
                </a:solidFill>
              </a:rPr>
              <a:t>of U.S. core culture?</a:t>
            </a:r>
          </a:p>
          <a:p>
            <a:pPr eaLnBrk="1" hangingPunct="1">
              <a:lnSpc>
                <a:spcPct val="90000"/>
              </a:lnSpc>
              <a:buNone/>
              <a:defRPr/>
            </a:pPr>
            <a:endParaRPr lang="en-US" altLang="en-US" sz="2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U.S. Core Culture?</a:t>
            </a:r>
            <a:endParaRPr lang="en-US" dirty="0"/>
          </a:p>
        </p:txBody>
      </p:sp>
      <p:sp>
        <p:nvSpPr>
          <p:cNvPr id="2" name="Content Placeholder 1"/>
          <p:cNvSpPr>
            <a:spLocks noGrp="1"/>
          </p:cNvSpPr>
          <p:nvPr>
            <p:ph idx="1"/>
          </p:nvPr>
        </p:nvSpPr>
        <p:spPr/>
        <p:txBody>
          <a:bodyPr>
            <a:normAutofit fontScale="62500" lnSpcReduction="20000"/>
          </a:bodyPr>
          <a:lstStyle/>
          <a:p>
            <a:pPr>
              <a:buNone/>
            </a:pPr>
            <a:r>
              <a:rPr lang="en-US" dirty="0" smtClean="0"/>
              <a:t>Did you mention…</a:t>
            </a:r>
          </a:p>
          <a:p>
            <a:endParaRPr lang="en-US" dirty="0" smtClean="0"/>
          </a:p>
          <a:p>
            <a:pPr lvl="1" algn="ctr">
              <a:buNone/>
            </a:pPr>
            <a:r>
              <a:rPr lang="en-US" sz="2600" dirty="0" smtClean="0">
                <a:solidFill>
                  <a:srgbClr val="FF0000"/>
                </a:solidFill>
              </a:rPr>
              <a:t>Equality</a:t>
            </a:r>
          </a:p>
          <a:p>
            <a:pPr algn="ctr"/>
            <a:endParaRPr lang="en-US" sz="2600" dirty="0" smtClean="0"/>
          </a:p>
          <a:p>
            <a:pPr lvl="1" algn="ctr">
              <a:buNone/>
            </a:pPr>
            <a:r>
              <a:rPr lang="en-US" sz="2600" dirty="0" smtClean="0">
                <a:solidFill>
                  <a:srgbClr val="7030A0"/>
                </a:solidFill>
              </a:rPr>
              <a:t>Individualism</a:t>
            </a:r>
          </a:p>
          <a:p>
            <a:pPr algn="ctr"/>
            <a:endParaRPr lang="en-US" sz="2600" dirty="0" smtClean="0"/>
          </a:p>
          <a:p>
            <a:pPr lvl="1" algn="ctr">
              <a:buNone/>
            </a:pPr>
            <a:r>
              <a:rPr lang="en-US" sz="2600" dirty="0" smtClean="0">
                <a:solidFill>
                  <a:srgbClr val="0070C0"/>
                </a:solidFill>
              </a:rPr>
              <a:t>Expansionism (Manifest Destiny</a:t>
            </a:r>
            <a:r>
              <a:rPr lang="en-US" sz="2600" dirty="0" smtClean="0">
                <a:solidFill>
                  <a:srgbClr val="0070C0"/>
                </a:solidFill>
              </a:rPr>
              <a:t>)</a:t>
            </a:r>
          </a:p>
          <a:p>
            <a:pPr lvl="1" algn="ctr">
              <a:buNone/>
            </a:pPr>
            <a:endParaRPr lang="en-US" dirty="0">
              <a:solidFill>
                <a:schemeClr val="accent1">
                  <a:lumMod val="50000"/>
                </a:schemeClr>
              </a:solidFill>
            </a:endParaRPr>
          </a:p>
          <a:p>
            <a:pPr lvl="1" algn="ctr">
              <a:buNone/>
            </a:pPr>
            <a:r>
              <a:rPr lang="en-US" sz="2600" dirty="0" smtClean="0">
                <a:solidFill>
                  <a:srgbClr val="00B050"/>
                </a:solidFill>
              </a:rPr>
              <a:t>Consumerism</a:t>
            </a:r>
          </a:p>
          <a:p>
            <a:pPr lvl="1" algn="ctr">
              <a:buNone/>
            </a:pPr>
            <a:endParaRPr lang="en-US" dirty="0">
              <a:solidFill>
                <a:schemeClr val="accent1">
                  <a:lumMod val="50000"/>
                </a:schemeClr>
              </a:solidFill>
            </a:endParaRPr>
          </a:p>
          <a:p>
            <a:pPr lvl="1" algn="ctr">
              <a:buNone/>
            </a:pPr>
            <a:r>
              <a:rPr lang="en-US" sz="2600" dirty="0" smtClean="0">
                <a:solidFill>
                  <a:schemeClr val="accent1">
                    <a:lumMod val="50000"/>
                  </a:schemeClr>
                </a:solidFill>
              </a:rPr>
              <a:t>Other?</a:t>
            </a:r>
            <a:endParaRPr lang="en-US" sz="2600" dirty="0" smtClean="0">
              <a:solidFill>
                <a:schemeClr val="accent1">
                  <a:lumMod val="50000"/>
                </a:schemeClr>
              </a:solidFill>
            </a:endParaRPr>
          </a:p>
          <a:p>
            <a:endParaRPr lang="en-US" dirty="0" smtClean="0"/>
          </a:p>
          <a:p>
            <a:endParaRPr lang="en-US" dirty="0" smtClean="0"/>
          </a:p>
          <a:p>
            <a:pPr>
              <a:buNone/>
            </a:pPr>
            <a:r>
              <a:rPr lang="en-US" sz="2600" i="1" dirty="0" smtClean="0"/>
              <a:t>These are traditional dominant culture American ideals. How do they enhance or conflict with everyday reality, and especially that of your students?</a:t>
            </a:r>
          </a:p>
          <a:p>
            <a:pPr>
              <a:buNone/>
            </a:pPr>
            <a:endParaRPr lang="en-US" sz="2600" i="1" dirty="0" smtClean="0"/>
          </a:p>
          <a:p>
            <a:pPr>
              <a:buNone/>
            </a:pPr>
            <a:r>
              <a:rPr lang="en-US" sz="2600" i="1" dirty="0" smtClean="0"/>
              <a:t>Are these ideals always available or even desirable for </a:t>
            </a:r>
            <a:r>
              <a:rPr lang="en-US" sz="2600" i="1" dirty="0" smtClean="0"/>
              <a:t>every person </a:t>
            </a:r>
            <a:r>
              <a:rPr lang="en-US" sz="2600" i="1" dirty="0" smtClean="0"/>
              <a:t>based </a:t>
            </a:r>
            <a:r>
              <a:rPr lang="en-US" sz="2600" i="1" dirty="0" smtClean="0"/>
              <a:t>on their cultural membership?</a:t>
            </a:r>
            <a:endParaRPr lang="en-US" sz="2600" i="1"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229600" cy="1066800"/>
          </a:xfrm>
        </p:spPr>
        <p:txBody>
          <a:bodyPr/>
          <a:lstStyle/>
          <a:p>
            <a:r>
              <a:rPr lang="en-US" dirty="0" smtClean="0"/>
              <a:t>Social Categories of Culture</a:t>
            </a:r>
            <a:endParaRPr lang="en-US" dirty="0"/>
          </a:p>
        </p:txBody>
      </p:sp>
      <p:sp>
        <p:nvSpPr>
          <p:cNvPr id="2" name="Content Placeholder 1"/>
          <p:cNvSpPr>
            <a:spLocks noGrp="1"/>
          </p:cNvSpPr>
          <p:nvPr>
            <p:ph idx="1"/>
          </p:nvPr>
        </p:nvSpPr>
        <p:spPr>
          <a:xfrm>
            <a:off x="228600" y="1981200"/>
            <a:ext cx="8686800" cy="4525962"/>
          </a:xfrm>
        </p:spPr>
        <p:txBody>
          <a:bodyPr>
            <a:normAutofit fontScale="85000" lnSpcReduction="20000"/>
          </a:bodyPr>
          <a:lstStyle/>
          <a:p>
            <a:pPr>
              <a:buNone/>
            </a:pPr>
            <a:r>
              <a:rPr lang="en-US" dirty="0" smtClean="0"/>
              <a:t>What are they and why are they called “social”? </a:t>
            </a:r>
            <a:r>
              <a:rPr lang="en-US" i="1" dirty="0" smtClean="0"/>
              <a:t>Brainstorm with your table…</a:t>
            </a:r>
          </a:p>
          <a:p>
            <a:pPr>
              <a:buNone/>
            </a:pPr>
            <a:endParaRPr lang="en-US" i="1" dirty="0" smtClean="0"/>
          </a:p>
          <a:p>
            <a:pPr>
              <a:buNone/>
            </a:pPr>
            <a:r>
              <a:rPr lang="en-US" i="1" dirty="0" smtClean="0">
                <a:solidFill>
                  <a:srgbClr val="FF0000"/>
                </a:solidFill>
              </a:rPr>
              <a:t>National origin</a:t>
            </a:r>
          </a:p>
          <a:p>
            <a:pPr>
              <a:buNone/>
            </a:pPr>
            <a:r>
              <a:rPr lang="en-US" i="1" dirty="0" smtClean="0">
                <a:solidFill>
                  <a:srgbClr val="00B050"/>
                </a:solidFill>
              </a:rPr>
              <a:t>        Gender</a:t>
            </a:r>
          </a:p>
          <a:p>
            <a:pPr>
              <a:buNone/>
            </a:pPr>
            <a:r>
              <a:rPr lang="en-US" i="1" dirty="0" smtClean="0">
                <a:solidFill>
                  <a:srgbClr val="0070C0"/>
                </a:solidFill>
              </a:rPr>
              <a:t>                Religion </a:t>
            </a:r>
          </a:p>
          <a:p>
            <a:pPr>
              <a:buNone/>
            </a:pPr>
            <a:r>
              <a:rPr lang="en-US" i="1" dirty="0" smtClean="0">
                <a:solidFill>
                  <a:srgbClr val="FF0000"/>
                </a:solidFill>
              </a:rPr>
              <a:t>                        Ethnicity </a:t>
            </a:r>
          </a:p>
          <a:p>
            <a:pPr>
              <a:buNone/>
            </a:pPr>
            <a:r>
              <a:rPr lang="en-US" i="1" dirty="0" smtClean="0">
                <a:solidFill>
                  <a:srgbClr val="7030A0"/>
                </a:solidFill>
              </a:rPr>
              <a:t>                                Exceptionality </a:t>
            </a:r>
          </a:p>
          <a:p>
            <a:pPr>
              <a:buNone/>
            </a:pPr>
            <a:r>
              <a:rPr lang="en-US" i="1" dirty="0" smtClean="0">
                <a:solidFill>
                  <a:schemeClr val="accent4">
                    <a:lumMod val="75000"/>
                  </a:schemeClr>
                </a:solidFill>
              </a:rPr>
              <a:t>                                        Sexual orientation</a:t>
            </a:r>
          </a:p>
          <a:p>
            <a:pPr>
              <a:buNone/>
            </a:pPr>
            <a:r>
              <a:rPr lang="en-US" i="1" dirty="0" smtClean="0">
                <a:solidFill>
                  <a:srgbClr val="002060"/>
                </a:solidFill>
              </a:rPr>
              <a:t>                                                Economic level</a:t>
            </a:r>
          </a:p>
          <a:p>
            <a:pPr>
              <a:buNone/>
            </a:pPr>
            <a:r>
              <a:rPr lang="en-US" i="1" dirty="0" smtClean="0">
                <a:solidFill>
                  <a:srgbClr val="00B050"/>
                </a:solidFill>
              </a:rPr>
              <a:t>                                                        </a:t>
            </a:r>
            <a:r>
              <a:rPr lang="en-US" i="1" dirty="0" smtClean="0">
                <a:solidFill>
                  <a:srgbClr val="00B050"/>
                </a:solidFill>
              </a:rPr>
              <a:t>Age</a:t>
            </a:r>
          </a:p>
          <a:p>
            <a:pPr>
              <a:buNone/>
            </a:pPr>
            <a:r>
              <a:rPr lang="en-US" i="1" dirty="0">
                <a:solidFill>
                  <a:srgbClr val="00B050"/>
                </a:solidFill>
              </a:rPr>
              <a:t>	</a:t>
            </a:r>
            <a:r>
              <a:rPr lang="en-US" i="1" dirty="0" smtClean="0">
                <a:solidFill>
                  <a:srgbClr val="00B050"/>
                </a:solidFill>
              </a:rPr>
              <a:t>				        	</a:t>
            </a:r>
            <a:r>
              <a:rPr lang="en-US" i="1" dirty="0" smtClean="0">
                <a:solidFill>
                  <a:srgbClr val="7030A0"/>
                </a:solidFill>
              </a:rPr>
              <a:t>Race</a:t>
            </a:r>
            <a:endParaRPr lang="en-US" i="1" dirty="0">
              <a:solidFill>
                <a:srgbClr val="7030A0"/>
              </a:solidFill>
            </a:endParaRPr>
          </a:p>
          <a:p>
            <a:pPr>
              <a:buNone/>
            </a:pPr>
            <a:r>
              <a:rPr lang="en-US" i="1" dirty="0" smtClean="0">
                <a:solidFill>
                  <a:srgbClr val="7030A0"/>
                </a:solidFill>
              </a:rPr>
              <a:t>	</a:t>
            </a:r>
            <a:r>
              <a:rPr lang="en-US" i="1" dirty="0" smtClean="0">
                <a:solidFill>
                  <a:srgbClr val="7030A0"/>
                </a:solidFill>
              </a:rPr>
              <a:t>					     </a:t>
            </a:r>
            <a:r>
              <a:rPr lang="en-US" i="1" dirty="0" smtClean="0">
                <a:solidFill>
                  <a:srgbClr val="002060"/>
                </a:solidFill>
              </a:rPr>
              <a:t>More?</a:t>
            </a:r>
            <a:endParaRPr lang="en-US" i="1" dirty="0" smtClean="0">
              <a:solidFill>
                <a:srgbClr val="002060"/>
              </a:solidFill>
            </a:endParaRPr>
          </a:p>
          <a:p>
            <a:pPr>
              <a:buNone/>
            </a:pPr>
            <a:endParaRPr lang="en-US" i="1" dirty="0" smtClean="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20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20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about culture in school?</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FB64C0C-E4BF-4C72-BBE9-0C7CC182CE4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Title 2"/>
          <p:cNvPicPr>
            <a:picLocks noGrp="1" noChangeArrowheads="1"/>
          </p:cNvPicPr>
          <p:nvPr>
            <p:ph type="title" idx="4294967295"/>
          </p:nvPr>
        </p:nvPicPr>
        <p:blipFill>
          <a:blip r:embed="rId3" cstate="print"/>
          <a:srcRect/>
          <a:stretch>
            <a:fillRect/>
          </a:stretch>
        </p:blipFill>
        <p:spPr>
          <a:xfrm>
            <a:off x="0" y="533400"/>
            <a:ext cx="3286125" cy="1731963"/>
          </a:xfrm>
        </p:spPr>
      </p:pic>
      <p:pic>
        <p:nvPicPr>
          <p:cNvPr id="13315" name="Picture 2"/>
          <p:cNvPicPr>
            <a:picLocks noChangeAspect="1" noChangeArrowheads="1"/>
          </p:cNvPicPr>
          <p:nvPr/>
        </p:nvPicPr>
        <p:blipFill>
          <a:blip r:embed="rId4" cstate="print"/>
          <a:srcRect/>
          <a:stretch>
            <a:fillRect/>
          </a:stretch>
        </p:blipFill>
        <p:spPr bwMode="auto">
          <a:xfrm>
            <a:off x="2971800" y="685800"/>
            <a:ext cx="5743575" cy="5772150"/>
          </a:xfrm>
          <a:prstGeom prst="rect">
            <a:avLst/>
          </a:prstGeom>
          <a:noFill/>
          <a:ln w="9525">
            <a:noFill/>
            <a:miter lim="800000"/>
            <a:headEnd/>
            <a:tailEnd/>
          </a:ln>
        </p:spPr>
      </p:pic>
      <p:sp>
        <p:nvSpPr>
          <p:cNvPr id="4" name="TextBox 3"/>
          <p:cNvSpPr txBox="1"/>
          <p:nvPr/>
        </p:nvSpPr>
        <p:spPr>
          <a:xfrm>
            <a:off x="0" y="6550223"/>
            <a:ext cx="7391400" cy="307777"/>
          </a:xfrm>
          <a:prstGeom prst="rect">
            <a:avLst/>
          </a:prstGeom>
          <a:noFill/>
        </p:spPr>
        <p:txBody>
          <a:bodyPr wrap="square" rtlCol="0">
            <a:spAutoFit/>
          </a:bodyPr>
          <a:lstStyle/>
          <a:p>
            <a:r>
              <a:rPr lang="en-US" sz="1400" dirty="0" smtClean="0">
                <a:latin typeface="Verdana" pitchFamily="34" charset="0"/>
                <a:ea typeface="Verdana" pitchFamily="34" charset="0"/>
                <a:cs typeface="Verdana" pitchFamily="34" charset="0"/>
              </a:rPr>
              <a:t>From </a:t>
            </a:r>
            <a:r>
              <a:rPr lang="en-US" sz="1400" dirty="0" smtClean="0">
                <a:solidFill>
                  <a:srgbClr val="0000CC"/>
                </a:solidFill>
                <a:latin typeface="Verdana" pitchFamily="34" charset="0"/>
                <a:ea typeface="Verdana" pitchFamily="34" charset="0"/>
                <a:cs typeface="Verdana" pitchFamily="34" charset="0"/>
              </a:rPr>
              <a:t>Response to Intervention RTI; Wanda Billingsley</a:t>
            </a:r>
            <a:endParaRPr lang="en-US" sz="140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Outcomes</a:t>
            </a:r>
            <a:endParaRPr lang="en-US" dirty="0"/>
          </a:p>
        </p:txBody>
      </p:sp>
      <p:sp>
        <p:nvSpPr>
          <p:cNvPr id="3" name="Content Placeholder 2"/>
          <p:cNvSpPr>
            <a:spLocks noGrp="1"/>
          </p:cNvSpPr>
          <p:nvPr>
            <p:ph idx="1"/>
          </p:nvPr>
        </p:nvSpPr>
        <p:spPr>
          <a:xfrm>
            <a:off x="457200" y="1981200"/>
            <a:ext cx="8229600" cy="4525963"/>
          </a:xfrm>
        </p:spPr>
        <p:txBody>
          <a:bodyPr/>
          <a:lstStyle/>
          <a:p>
            <a:pPr lvl="0">
              <a:buNone/>
            </a:pPr>
            <a:r>
              <a:rPr lang="en-US" dirty="0" smtClean="0"/>
              <a:t>Participants will have the opportunity to</a:t>
            </a:r>
          </a:p>
          <a:p>
            <a:r>
              <a:rPr lang="en-US" dirty="0" smtClean="0"/>
              <a:t>Explore their own cultural history and discover how it affects their approach to education</a:t>
            </a:r>
          </a:p>
          <a:p>
            <a:pPr lvl="0"/>
            <a:r>
              <a:rPr lang="en-US" dirty="0" smtClean="0"/>
              <a:t>Engage in dialogue with colleagues about the relationship between culture and language</a:t>
            </a:r>
          </a:p>
          <a:p>
            <a:pPr lvl="0"/>
            <a:r>
              <a:rPr lang="en-US" dirty="0" smtClean="0"/>
              <a:t>Examine their professional practice as to how it aligns to the learning needs of culturally and linguistically diverse students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381000"/>
            <a:ext cx="8229600" cy="1401763"/>
          </a:xfrm>
        </p:spPr>
        <p:txBody>
          <a:bodyPr/>
          <a:lstStyle/>
          <a:p>
            <a:pPr eaLnBrk="1" fontAlgn="auto" hangingPunct="1">
              <a:spcAft>
                <a:spcPts val="0"/>
              </a:spcAft>
              <a:defRPr/>
            </a:pPr>
            <a:r>
              <a:rPr lang="en-US" sz="3200" smtClean="0"/>
              <a:t>Theoretical Foundation for the </a:t>
            </a:r>
            <a:br>
              <a:rPr lang="en-US" sz="3200" smtClean="0"/>
            </a:br>
            <a:r>
              <a:rPr lang="en-US" sz="3200" smtClean="0"/>
              <a:t>Use of Primary Language for ELD </a:t>
            </a:r>
            <a:endParaRPr lang="en-US" sz="4000" smtClean="0"/>
          </a:p>
        </p:txBody>
      </p:sp>
      <p:sp>
        <p:nvSpPr>
          <p:cNvPr id="41987" name="Rectangle 11"/>
          <p:cNvSpPr>
            <a:spLocks noGrp="1" noChangeArrowheads="1"/>
          </p:cNvSpPr>
          <p:nvPr>
            <p:ph sz="half" idx="1"/>
          </p:nvPr>
        </p:nvSpPr>
        <p:spPr>
          <a:xfrm>
            <a:off x="5257800" y="1752600"/>
            <a:ext cx="3886200" cy="3352800"/>
          </a:xfrm>
        </p:spPr>
        <p:txBody>
          <a:bodyPr>
            <a:normAutofit/>
          </a:bodyPr>
          <a:lstStyle/>
          <a:p>
            <a:pPr marL="365760" indent="-256032" eaLnBrk="1" fontAlgn="auto" hangingPunct="1">
              <a:spcAft>
                <a:spcPts val="0"/>
              </a:spcAft>
              <a:buFont typeface="Wingdings 3"/>
              <a:buChar char=""/>
              <a:defRPr/>
            </a:pPr>
            <a:r>
              <a:rPr lang="en-US" sz="2800" dirty="0" smtClean="0"/>
              <a:t>Collier and Thomas’ Prism Model</a:t>
            </a:r>
          </a:p>
          <a:p>
            <a:pPr marL="365760" indent="-256032" eaLnBrk="1" fontAlgn="auto" hangingPunct="1">
              <a:spcAft>
                <a:spcPts val="0"/>
              </a:spcAft>
              <a:buFont typeface="Wingdings 3"/>
              <a:buChar char=""/>
              <a:defRPr/>
            </a:pPr>
            <a:r>
              <a:rPr lang="en-US" sz="2800" dirty="0" smtClean="0"/>
              <a:t>Social and cultural processes are at the heart of successful programs for English learners. </a:t>
            </a:r>
          </a:p>
        </p:txBody>
      </p:sp>
      <p:pic>
        <p:nvPicPr>
          <p:cNvPr id="34820" name="Picture 8"/>
          <p:cNvPicPr>
            <a:picLocks noGrp="1" noChangeAspect="1" noChangeArrowheads="1"/>
          </p:cNvPicPr>
          <p:nvPr>
            <p:ph type="body" sz="half" idx="2"/>
          </p:nvPr>
        </p:nvPicPr>
        <p:blipFill>
          <a:blip r:embed="rId3" cstate="print"/>
          <a:srcRect/>
          <a:stretch>
            <a:fillRect/>
          </a:stretch>
        </p:blipFill>
        <p:spPr>
          <a:xfrm>
            <a:off x="762000" y="1658937"/>
            <a:ext cx="3810000" cy="51990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mismatches between a student’s home culture and the school culture?</a:t>
            </a:r>
            <a:endParaRPr lang="en-US" dirty="0"/>
          </a:p>
        </p:txBody>
      </p:sp>
      <p:sp>
        <p:nvSpPr>
          <p:cNvPr id="3" name="Content Placeholder 2"/>
          <p:cNvSpPr>
            <a:spLocks noGrp="1"/>
          </p:cNvSpPr>
          <p:nvPr>
            <p:ph idx="1"/>
          </p:nvPr>
        </p:nvSpPr>
        <p:spPr>
          <a:xfrm>
            <a:off x="457200" y="2532888"/>
            <a:ext cx="8229600" cy="4325112"/>
          </a:xfrm>
        </p:spPr>
        <p:txBody>
          <a:bodyPr/>
          <a:lstStyle/>
          <a:p>
            <a:r>
              <a:rPr lang="en-US" dirty="0" smtClean="0"/>
              <a:t>Who defines and sets the rules in the school culture?</a:t>
            </a:r>
          </a:p>
          <a:p>
            <a:r>
              <a:rPr lang="en-US" dirty="0" smtClean="0"/>
              <a:t>Who teaches the rules to the students?</a:t>
            </a:r>
          </a:p>
          <a:p>
            <a:r>
              <a:rPr lang="en-US" dirty="0" smtClean="0"/>
              <a:t>Are the teaching methods for teaching the cultural rules culturally appropriate?</a:t>
            </a:r>
          </a:p>
          <a:p>
            <a:r>
              <a:rPr lang="en-US" dirty="0" smtClean="0"/>
              <a:t>Group membership and individual difference…</a:t>
            </a:r>
          </a:p>
          <a:p>
            <a:r>
              <a:rPr lang="en-US" dirty="0" smtClean="0"/>
              <a:t>Differentiation and scaffolding…</a:t>
            </a:r>
            <a:endParaRPr lang="en-US" dirty="0"/>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15FE22AC-53CE-40EA-94F4-0BD71FFF8C27}"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066800"/>
          </a:xfrm>
        </p:spPr>
        <p:txBody>
          <a:bodyPr/>
          <a:lstStyle/>
          <a:p>
            <a:r>
              <a:rPr lang="en-US" dirty="0" smtClean="0"/>
              <a:t>Language and Culture</a:t>
            </a:r>
            <a:endParaRPr lang="en-US" dirty="0"/>
          </a:p>
        </p:txBody>
      </p:sp>
      <p:sp>
        <p:nvSpPr>
          <p:cNvPr id="2" name="Content Placeholder 1"/>
          <p:cNvSpPr>
            <a:spLocks noGrp="1"/>
          </p:cNvSpPr>
          <p:nvPr>
            <p:ph idx="1"/>
          </p:nvPr>
        </p:nvSpPr>
        <p:spPr/>
        <p:txBody>
          <a:bodyPr/>
          <a:lstStyle/>
          <a:p>
            <a:pPr>
              <a:buNone/>
            </a:pPr>
            <a:r>
              <a:rPr lang="en-US" dirty="0" smtClean="0"/>
              <a:t>Language is a marker of membership</a:t>
            </a:r>
          </a:p>
          <a:p>
            <a:pPr>
              <a:buNone/>
            </a:pPr>
            <a:r>
              <a:rPr lang="en-US" dirty="0" smtClean="0"/>
              <a:t>Language influences patterns of thought</a:t>
            </a:r>
          </a:p>
          <a:p>
            <a:pPr>
              <a:buNone/>
            </a:pPr>
            <a:r>
              <a:rPr lang="en-US" dirty="0" smtClean="0"/>
              <a:t>Our students come with</a:t>
            </a:r>
          </a:p>
          <a:p>
            <a:r>
              <a:rPr lang="en-US" dirty="0" smtClean="0"/>
              <a:t>Varieties of non-standard English</a:t>
            </a:r>
          </a:p>
          <a:p>
            <a:pPr lvl="1"/>
            <a:r>
              <a:rPr lang="en-US" dirty="0" smtClean="0"/>
              <a:t>Pidgins</a:t>
            </a:r>
          </a:p>
          <a:p>
            <a:pPr lvl="1"/>
            <a:r>
              <a:rPr lang="en-US" dirty="0" smtClean="0"/>
              <a:t>Creoles</a:t>
            </a:r>
          </a:p>
          <a:p>
            <a:pPr lvl="1"/>
            <a:r>
              <a:rPr lang="en-US" dirty="0" smtClean="0"/>
              <a:t>Dialects</a:t>
            </a:r>
          </a:p>
          <a:p>
            <a:r>
              <a:rPr lang="en-US" dirty="0" smtClean="0"/>
              <a:t>Languages other than English</a:t>
            </a:r>
          </a:p>
          <a:p>
            <a:pPr lvl="1"/>
            <a:r>
              <a:rPr lang="en-US" dirty="0" smtClean="0"/>
              <a:t>Varieties of those languages</a:t>
            </a:r>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83298" name="Picture 3" descr="Bizarro.20101223_small.gif"/>
          <p:cNvPicPr>
            <a:picLocks noChangeAspect="1"/>
          </p:cNvPicPr>
          <p:nvPr/>
        </p:nvPicPr>
        <p:blipFill>
          <a:blip r:embed="rId3" cstate="print"/>
          <a:srcRect/>
          <a:stretch>
            <a:fillRect/>
          </a:stretch>
        </p:blipFill>
        <p:spPr bwMode="auto">
          <a:xfrm>
            <a:off x="1752600" y="0"/>
            <a:ext cx="5572125" cy="6634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34</a:t>
            </a:fld>
            <a:endParaRPr lang="en-US"/>
          </a:p>
        </p:txBody>
      </p:sp>
      <p:pic>
        <p:nvPicPr>
          <p:cNvPr id="1026" name="Picture 2" descr="C:\Users\David\Pictures\1Work Pictures\Comics\Bizarro.20100917_small.gif"/>
          <p:cNvPicPr>
            <a:picLocks noChangeAspect="1" noChangeArrowheads="1"/>
          </p:cNvPicPr>
          <p:nvPr/>
        </p:nvPicPr>
        <p:blipFill>
          <a:blip r:embed="rId2" cstate="print"/>
          <a:srcRect/>
          <a:stretch>
            <a:fillRect/>
          </a:stretch>
        </p:blipFill>
        <p:spPr bwMode="auto">
          <a:xfrm>
            <a:off x="1752600" y="107394"/>
            <a:ext cx="5638800" cy="664321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Language Distance from English</a:t>
            </a:r>
            <a:endParaRPr lang="en-US" dirty="0"/>
          </a:p>
        </p:txBody>
      </p:sp>
      <p:sp>
        <p:nvSpPr>
          <p:cNvPr id="2" name="Content Placeholder 1"/>
          <p:cNvSpPr>
            <a:spLocks noGrp="1"/>
          </p:cNvSpPr>
          <p:nvPr>
            <p:ph idx="1"/>
          </p:nvPr>
        </p:nvSpPr>
        <p:spPr/>
        <p:txBody>
          <a:bodyPr>
            <a:normAutofit lnSpcReduction="10000"/>
          </a:bodyPr>
          <a:lstStyle/>
          <a:p>
            <a:pPr>
              <a:buNone/>
            </a:pPr>
            <a:r>
              <a:rPr lang="en-US" i="1" dirty="0" smtClean="0"/>
              <a:t>Language influences </a:t>
            </a:r>
          </a:p>
          <a:p>
            <a:pPr>
              <a:buNone/>
            </a:pPr>
            <a:r>
              <a:rPr lang="en-US" i="1" dirty="0" smtClean="0"/>
              <a:t>thinking</a:t>
            </a:r>
          </a:p>
          <a:p>
            <a:endParaRPr lang="en-US" dirty="0" smtClean="0"/>
          </a:p>
          <a:p>
            <a:endParaRPr lang="en-US" dirty="0" smtClean="0"/>
          </a:p>
          <a:p>
            <a:endParaRPr lang="en-US" dirty="0" smtClean="0"/>
          </a:p>
          <a:p>
            <a:pPr>
              <a:buNone/>
            </a:pPr>
            <a:r>
              <a:rPr lang="en-US" dirty="0" smtClean="0"/>
              <a:t>In the next slides, what could be instructional and cultural implications for </a:t>
            </a:r>
            <a:r>
              <a:rPr lang="en-US" dirty="0" smtClean="0"/>
              <a:t>someone from </a:t>
            </a:r>
            <a:r>
              <a:rPr lang="en-US" dirty="0" smtClean="0"/>
              <a:t>these language backgrounds as he/she attempts to operate in a Mainstream/English speaking environment?</a:t>
            </a:r>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35</a:t>
            </a:fld>
            <a:endParaRPr lang="en-US"/>
          </a:p>
        </p:txBody>
      </p:sp>
      <p:sp>
        <p:nvSpPr>
          <p:cNvPr id="56322" name="AutoShape 2" descr="data:image/jpeg;base64,/9j/4AAQSkZJRgABAQAAAQABAAD/2wCEAAkGBhQQEBQUExQUFBUUFBcUFRQUFBgWFhUWFBgVFRUWFRcYHCYeFx0jGRUXHy8gJCcpLCwsGB4xNTAqNSYrLCkBCQoKDgwOGg8PGiokHx8pKi0sKSwvLCwsLCkqKiwuKiwtNSwsLCwsLCksLCksLCwsKSksKSwsLCwsLCwsLCwsLP/AABEIALsBDQMBIgACEQEDEQH/xAAcAAEAAgMBAQEAAAAAAAAAAAAABQYCAwQHAQj/xABLEAACAQIDBQMIBQkGBAcBAAABAgMAEQQSIQUGEyIxMkFRByNSYXGBscEUQnKR0RYzNGJzkqGy4RVDgqLS8CRTk8I1VGN0g9TxF//EABoBAQEBAQEBAQAAAAAAAAAAAAABAgMEBQb/xAAqEQACAgEDAgUDBQAAAAAAAAAAAQIRAxIhMRNRBEFhcaEFkfAUMoGxwf/aAAwDAQACEQMRAD8Asm8+/aYGYpIs7X5syWy2LMALlhrynSubCeUWOQwgLiF48piTNYajhcx5+nnV6X6GtflVP/AS/tk/nNQu+GJMbbJcK0hQBgi3LMQMIQq6HU9K7ximkcJSabLRLvsivi1Imvg0zyajmFwOTn683fatGxN/0xcyxImJUsGIZ7BLKLnUOfCqXFizMdsSNG0RfDXMb9peZBY3A108O+rR5PttNJBHAYZUWOG4la/Dks4Fk0t9a/U9k0lBJEjNtk5tveYYQwh+KeNJw1ynoeXVrsNOYdK6trbX+jQySuXKxrmIVjc6gWFyNbkVU/KN2sB/7r5xV2eUifLgiv8AzZoo/aM+c/wT+NZUVsdHJ7+h3DfVPoJxnneGDbLcZ78QRell6kHr0rL8skzYRRxT9MGaMg6L0uH5rgi9tL9DVFvk2RtCD/kYvJ7uNCPihrk3exLfTNnwP2sPiGHqyS5JUI+9j7CK300cuq9i747ylQwTPGeORGwR5F1RWN7jtXNsrXt4GwNSn5WL9MTCZpTJIgdWBHDysGYc2e/RT9Xwrz/dt8M+BxP0tyiTYwarfMWRRIBcK1u0e7vPjUlgSh25g+ES0f0WIRk3uUEUoUm4B6Adwo4Iqm3uWnZO+qYmKaVDMqwXz57A8qlzlyub6Ketq27B3uTGxPLG0qqjFW4hCkWUMTysRax8e415zsHFcPZW0j4uE/6lk/7qy3eY4fC7UhJ1GGSQe147N93EX76aFuOo7Rctm+UyDETrCpnBdsqO4sjN3AcxIv3XHeAbXrVjvKnBDJJG30kmNmVioQi6kg2vKDbTwFQGxhgvouAGJkZJELyxKuYXL4h1GYhD9aId46Vq2Nt76LtPGgxSScWcp5v6lpn1b1c38KaI7k1y2PRcftvg4d52aQoiZyFPNbToCwF9fGsNn7wibDLiA7rGVZ7ubFVQsGLWYj6pOhNcG+v/AIfiv2LfEVXYpMu7tx3wsvuecqf4E1hRTX8nVyp16E1sfykQ4mZYlM6lr5DJorkX0FmJBNja47rddK+bU8pUGHnaFmnYoQrumqIT1BuwJt32HcQLkVVRgWMexGSwIccx0F2nje3iTdj0rq2fstDgNryNdmE6HXpcTMRp36sep18B0rp01+e5xeVr89LLNtrf6PCyIjceQvGJVMVnBQk2Org91+nS1TWxNpNjIhJDxSvQhrqynQ2IJ8CDoSCCCKpEO3kw2J2VK4YhcECUiUszXE8S2QdT0FWryT4V4cNM8kckYlmzIjIwsoUDNa19Tp01y36WrMoKMbNQyOUqJ8YKf9f9/wDrX0bPn/W/6n9alvppPZjc+0Bf5iKyMz27A9mcfhXCz0EM2CnHp+5/61raGYdRJ95PwNTQ4p6lE9QBY/foKzEb+nf/AAi1TWkCtmdx1Zx7WIr59Ib0m/eP41ZmB6MAw9nyP41ofZsT9wB/V0PvFVNMEB9Jb0m/eP40+kt6TfvH8akp9gkdhr+o6H7xpUbNAyGzAj2/I9DVIPpLek37x/Gn0lvSb94/jWulUGz6S3pN+8fxp9Jb0m/eP41rpQGz6Q3pN+8fxrqwU7HNzN3d59frrhrqwI7Xu+dAU7ypqTgZbC/nk6fbNRe8KHjbH0OhS/q/ROtWjePeIYR1uubOZSTxVjIEeUkIGHnHObRAQTY61zbS3vSEMVWRyomLLlkjIMMIns+eO4zKy6kWAN9bEVpTrYw4Wyo4yM8fbeh1g0066x9Kldxt642jw+EySiQIVLFQEuudzrmv09VWQbz4fNk4tmDlArLIjBgwQrlZQQczAW7ifUa+tvNDdlaRgUtmV0lUi7RKDZk1BM0fua/QEiudqmRQp2mVnymyZBg3sSExBY5Rc2Xhk/Co/eXbS7TOEjiEsYfFEEsoDLYRgMLMeglJGvUGrwduIIlmDERsyjMwkj5SC2axTMRaxGgBv18dP5WYezEykZdGDJMpF1kk1DID2Inb1Aa2uLlOhKF36nnGOwjYdNqYcs8n5hw7as9p4iWPW5Il19lSs+yjHtLZkwBtKkGbTo8SKpv/AISn8auB3siWTKWKqI2kzEOMrRtOJI2TLmRlGHkOtr2IAJtmw2hvbDFFK4LO0aOxjVZAz5BITY5OzeKRS+qqVNzfSr1CdJHnWNcYWHG4OSNjI+IR4DkBuCe0p63KLplGuYjxFSWIP9mY7AzTq3DTCxxsVF7OiOrr1AJBYaX6G9X3E7bgSbhM4EgcIFKvfMxhUZTltqcRF0P1/wBVssXh98opCodCEbUvZ3QWhw0wOsQuv/EWzECwUMbB1FOoTpep53lZNlPcEDE4xcl/rLHGxJHiM1hf1VLpsOSHaGIwjSNK2IwUiB20LNkDKNSehiKjXoB0q/8A9soJXjcFSk0cIOVmUtJHA6gkLlj5sQiDMRc9O+2pd6MMbWc6lR+alBs5RUYgx3CM0iAOeUlhrV6o6R5ng5hiVwGFSMieGZ+ISoFo+JxBc9qy3ckGwGvealNlb0xYHaG0GlElpJWA4YB6SyE3uw8RV8G3sPe4brw8zCN7ATMVjLvksoLKRdiALa2rBd5cMQDn0JAuYpB1WNwxumiZZYznPL5xbnWnUT8gsTXmc29c4k2XiHF7Ph84v1s2Vhf12NQu7MyYnZxwOSQzjDysqFRlLIxlUE3vcnLpbvsbdK9OwGBCLxJdAOgPd6yPHwH+wjlkxJupMUXpWGdx+rfoPWfdesa0kalBtnlOzdtDFybKwyK7NhWLSgL0VJFfQDpyRjwsSB7NWLEmG+nYN0keTFTI0cSDlZeIzi7DrcMvZ0uNToRXtmFwCR3yqAT2m6sx8WY6sfbW/LWX4nsjKwbc7nmsmAGG2psuELlyYdVYxiyllEoN762uWPXvr0oCvtqV55z1VZ2jHTYpSlcjYpSlWgK5dpPkidwAWVSwv4gXGo1rqvXHtn9Hl/Zt8DW4kOQxYwD85hz/APBJ/wDYrVjsXLBhp5Z2hdY4mcBI3TVQTZszv107hU5UVvJioocNLLMoeJELOjKrBwLWWzaE3ta/fWlPyZqCuSR59sfbMzYaIKVnmOJkgYvmQECJp1YAAHsi1iB099aZN9JFhWQxw88UsqqspYgJCJkVxoVY3sfHutV62ftnAyniXw6TZFxDhjFxEBQAO7C+oR7ZgejdbGuLH4fZksaBBgyZA80ShYfOkA5yFNgScpBJ9E+Bq71ye5yg5PVjKdtbe+S2JSIKDHE7LIM11MbRK/aGVjaTS2gI6nrUnsTeCSaZomjACAgyKWIzxiPNqRYglza3S2vUVtw8+DYk2w6yOqcRfNF7TZcquVvmzXUdSCbeqvuDxuFWUiNYlOSMCRVQBgxdUjVhqbcI6dNB4UV3dibg4OMcb9/sTFdWBHa93zqLh2rC7BFljZmUOqhwSUIuGA8La1KYH63u+ddT5zi1yR+O2erzrIb3iMoXp/eFQT0uCMgsQQRc1AR7iRLEYxJIAQ6kgRglXgXDEaJa+RFOa1ywJPWrRP2m+03xNYUIQj7owtiRiDmLiXjC5XLm40s9rZb2zS+N7Iuulzz4PcuOGSJkZuSVZCWyhrRwvGgGRVuc3Cdma5LRg9dKsdKoIj8m0OHMBZypcvcBFN2BBCqqBFGpNgoFyT31pl3OhdmZi5LCVe0BbjpHGStl6qIzlvexkfrfSdpQEHLuhFJmLs7s5DOxKgs/Gadm0XlzF2QgaZCR11rXiNyoWEtiU4plzFEhDZZxJxELcMl78Q2LEkZVAIsc1gpQEZid3opMUuJYHiK8bjplvEJQuhH/AKgvY/3aeBvxpubEFy55MvD4YHJoDFh4Cb5NSVw0Z8L5tNan6UBD4zdeOXEccs+bipKRyEZo/oxULdSU1wqXINyCwva1uLE7mjkMTsD5iNyxBvDA8UtgAmrFoU716nX6pstKArUm4kLNmZ5W0RQp4ZASN+IqjzehuLZ+1a4uM1dmwPJ8rMGmYMIZFZLpHIBGkUEKI2eIDNlw6EsFBHQE3zVM1KbUf6PhLDtNobdST1+QqFMIycZKb/mYza3/ADG62Pq6E+4VOgVzbLwfCiRO8Dm9bHVj95NdVeebbZUKUpXOiilKVQKUpR8gUpeo7am8WHw352VEPct7ue7RBdjrpoKtAka49s/o8v7Nvgapm0fKqvMMPEzWB55DlXutZRdje/flqp7171YzG4CREnjjcyR6o3AVo7SZ04rtYEs0RsXFwjD1HSi9iHtdRm8mz/pGEnhzKnFjZM7dlSwsCfeaqG4W8ssMMGFxjGSUAo8ufPkcyFVjdujFc0aFgSQzxgizK7WXffCmXATxqrOXULlUEswZlDAW17N9e7rWXGnRqMnF2vIgptxpJJ5XM0UimOWFY3EjBeIkS5GAksFGS9lCnm1OgttwO5c6lWOISTNBwpTJGzto87x8NmckW42W7Xay9bmoSHDY6Fgt5ELYyfNJklYO6jCJDKwiUllkVJmIa0dyQxuFrujix6wwmNsQzzcbi8QluE8cnGi7R5EaONorAWOcX63PVRSOr8Tkar/DH/8AncsWHZRPByGKVWaKxDRcEuHfP2PMmwFuupqHw+6hyrkxETMnCIIXMvm3xBJIV768Ujr9Q+6eGGnxGxcSkhmkdgQgyzCXQRkreRFd+cOezbUqOVRUPicNOmLzKs4Z5ADyuImhSfaWYuQMlwhhKknNdlIvmN7oia/V5e/wb9k7ttBLG4lXKkKxMqqwMpRAgZ7uV0tcEC/QEkVasCe17vnVEwwxl4FMk63wsTuWWaVzI0UxxAK2ycQOY8quRYqgUasKtW6UzNBdxJmuwvIXLMA7gOOKBIFYaqHGYCwJNrnaSXBwyZJZHcjqn7Tfab4msKzn7Tfab4msK0cxSlKAUpSgFKUoBSlKAUpSgN+BizSKP1hf2DU/CuzbY4mJw8fdmDEepbsfhWGw0vL7FJ+A+dZdraP2I2PwX/urLKTtKUryGgaXoa898qO/rYILBhyBM4zM9gTGnQEA6ZiQbeABPhSTrdnXBhnmmoQ5Z6FeleYbreUmX6ErTAzymR1zXSNbLw7Kcovms9+zr41rfeLH4/SLPlOloFKKNBo0pN0IJ73F9dO6tqOpWjOXG8U3CXKPRtpbbhw4vLIiaXAJ5iP1VHM3uFVTaPlPQG0EbP8ArPyra6jRRdmvm6HLUfgfJnLIS08ojubkJzub5xcnRVbmGvN0q0bO3FwkH90JG65pefUa3CkZAfWFBrWyOZQm21tLaA81xCrf+XHDjGg/vb+PUF/d3V37M8lUrG88qxj0YxnY9dcxAVTqO5+gr00LX2s6ilf2XuJhMPqIg7elL5w+4Nyr1+qBU8yAi3cdLVlUHvfvSmz8M0rat2Ykv237h6h3k9wHsrNmoQc5KMeWUbevCR4OSXP5uGxyAEAsGjCiKMEXuBLiQpAKpkhBsIlFSO7HlghxMixTpwGbQOXDRk9wJsCt/WLeyvGtpbTkxErSyuXdjcsfgPADuA0FctcZZ3e3B+oxfRcax1N3J+fY/WIr7avN/I1vHJPDJBIS3AylGOpyNmAQnvsV09Rt3CvSa6p3ufm8+F4Mjxy8jCC1reBI+40xOGDqVPePuPcfvowtr9/rFbRXqi7VnnKe6WJB6jQ+7SunA/W93zrbtqHLLf0hf3jQ/AVqwJ7Xu+dbIaJ+032m+JrCs5+032m+JrCgFKUoDRtByIZCDYiNyCNLEKSCPCqNsDb2I5UWQSNIcMoM8hmVTLHKztmQhlOZB5s9ADrV7xcmWN2sDlR2sehyqWsfba1R0u0oYIoneMIsmRgUiBVGZVsWIAynnAB69egBI5yi27s9WHNGEHGUbshH3zlzlAMOt3KhnLWhyySxnj83U8O4tl7XQ1vj2/JiZ5MMjooeGQLNHmzJIqRksrZwXF5Lg5U7rE2Ndb7yYXhPIUYg6upw93KrEMRxHS2qiIh8x6Ajv0rpfbEClnCksA5JSEF7RScB+bQ6MttTqAPUKmmXc6PPiraG9fJhsvbDPiZ4XygRaoBdmKK2TMzhiCdNRZSDfQ1EbM3unxEqRoIOZxZir6oYzJoqyNzWUgXPeLgWtUuu8WHViVDXcA50hNpGIiKoGHbfz8Yse97X0a3bs/hOiyRIgDXIIjVGBBKsCLAgg5lI8birpl3MrNiV3DlKvfuVOTfuUQl8kQY8yL2rqEkdla0wKkZBzGxN9EuKvEJzKDoLgHv+sL9wJNaWwUZ6xxm5zEFFN2PVjcanXr1rcKsU1yznmyY5paI0SGysUkTMWbqAByue8n0awTEKMYZQwyFCpNmvc2PTL4iujd88z/ZHxNa95ozG0U6/UYX9Y7x7xcVTgSP9sxel/lf/AE0/tmL0v8r/AOmuqGUMoYG4YAg+IOorOvO0uxThO2YvS/yv/prwPfvHwpjHfF8Z3nLOogdAsUIYxxXZlPENkPKMoFtWuTb3jePCyS4SaOEgSPGyKWJABYWvcA20Jr85yYuXDkwSxxsYmYBZ4kkMT3AYpmBtqo07Jtex61mcorlbH1vp+HLNSeGSUtvsei+SrdxeLjY5VSVInjCl0uC3nDmCt0uhW4PiPCvV0QAAAWA0AHQAdAPCvI/InPNJiMUxclCqtJfUtK7Nla/W9g9/HT1V69asx3iqOP1FNeIkpPfb+kKUr7XQ+efKUpWSivHfLBsTGS4kSLHJJAkQClAWCHUvmUagnTW1rBRfSw9ir5lo0pKj0eF8Q/D5OolZ+VsHhOITzKiqpd3ckKiiwJNgSdSAAASSQB1rauzM4RoXWdZH4amMOG4nL5so6ghiGBHUG+h0Nvbt6/JpFinMkaopkBjnjPKsqMytmDKCY5AyqwcA6rqDUf5NtwUw6xyWBjAEsVzmd5JEUNK+gC5VuiqOl2NyTpzWGOnc+zP6xJzUo1prjzv8+Cxbjbops7DhRrK4DSve928F/VFyB951NWUUFK2ux8HJklkk5y5YrFDY29Vx7uvxFZVg/VT67feP6V1g3ZzZHbwR8qH1kfeL/Ko7A/W93zqX27+a/wAQ+dRGB+t7vnXdGTRP2m+03xNYVnP2m+03xNYVQKUpQGvEoGRwxspRgxvaylSGNzoLAk3PhVbTd2LGxRsMQ8qxrwg4ijUhVMTgWMYMZGRDmsCysOoKmrLOt0YZQ11YZSbBrgjKTY6HodDoaqsuycQ5QlHyocuH4kqGTDkPhHWV2DnPlCToCCzlQoPbY0B07S3NLQukLOHdBFc2sE+ipg3BGQ35I0YgAHN0K19xW6sbSANK93Mrxo0UbKAXMk3KyFXs02ma+W621W9R2C3ZlYRpLEOGhwisrsjKywR49XIAY3W88Nr2J8NK6N2thzRSwvNH51YWWWcujGQtHhAiXDFjlMUi9LaXBOaoUzfcsFgmbzCx8oYRueNbDjNlKWI/4ZWIYkMWIAAOliwOEEUaotrKLaKqDvOioAq9egA+Z30qkFKUoCR2F+dP2T8VqbxeGEiFT0ItUTsCE5mbuAy+82J+A++pyoylYwGMbBsYpriO5ySdy3PQ+r4fCxJICLggg6gjUGmIwyyLZgCKiBu80Z8xK0YvfLe6/cbj+FYcU9wTNRu1N3sPihaaGOT1soJHXo3UdT0NYLgcT3zr7ci3/ltUZs+OaXFMGmdo47FgDlDN9VeW2nUn2W76xo7moycXaJLYO68GBDiBMgkYMwzM2oFhbMSR7L99S1KVz9iyk5O5O2KUpUMilKUKKUpVXIFRW6n6Fh/2KfyipWordT9Bw/7FP5RRftIStKUqICtcx6eth+PyrZWgyZpAo+rzN6riyj26k/8A7W4LcGjbv5r/ABD51EYEdfd86kd4H5UHiSfuFvnUdgfre7516EZNE/ab7TfE1hWc/ab7TfE1hVApSlAKUpQClKUApSlAK2Qwl2Cjqf8Ad6wAqw7K2fwxc9o9fUPCoDqwuHEahR3fx8TW6lKhRSlKA1YprIxHcDURuqBwCe9pHJ9oNh/ACpp1uLHvqvx4aXCM2ReJExzFb2KnxB93Tp7KklaoE/SuHZu10nvlurL2kawYeB06iu6vO41syilKVmiilK5ZseqnKLs3orqfeeg99aUbB1UJri4MsnVuGPBNW97H5CsDu9Ee3nc/ruzfE10WMlnX9KS9sy3uNMw/Go/dT9Cw/wCxT+UVvGwYRY8MaEEe43FRO7uwo5MJA5zBmijJKuVuciju9la0KqIWMtaueXacS9ZE9mYE/cNa0fk5D3rm+0xb410wbMjTsoo91RY0WznXFvLpGpVfTcW/dU6n3/dXbBAEFh7ST1J7yT3mtgFYyOFBJ6AXPuraSXBCA23LeW3oi3vOp+VacD3+751omlzMWPeSfvrfgfre751shon7Tfab4msKzn7Tfab4msKAUpSgFKUoBSlKAUpSgJPYUQLknqoFvfe5/wB+NT9VGCcowZeo/wB2NTmF20jdrlPr6ff+NRlJKlfAa+1AKUpQClK+E0BE7R2AJGzoTHIOjLpWhcRi4tGRZR6QOU/wuP4CuTBeUTDTNGqiTNKYgoKrpx+LlvzaW4Rv4Zl630mU2/hzltPCczFFtKhzOCFKrrqwLAWGtyPGpaZ0linHZpnIu8BHaglB9WVv43FZrtpm7EEhP62VR94JrP8AKSFjGI3SXiPw7xyRsFORpBm5umVb6XOt7WuRj+VOHzoolQh0dxIGUx2jeOIgve188ii3jes6Yk0S7GxMNLL+cIjX0EOp9rfhau7D4VYxZQAPVUe+8kPEijRhIZZXhBjKuEeNDI4kIblsq9OvTSumHa0LxtIssbRrcM6upRcvazMDYW779K0qI4tcnZSo6PeDDtltPCc65ltKhzKMxLLrqLI2o9E+FZR7dw7GMLPCTKM0QEqEyDxQX5xodR4UsaX2O41Fbp/oOH/Yp/KKlL1F7p/oOH/Yp/KKpklqUpQCorbuJsoQdW6+wf1+dSUsoUEnQAXPuqq4rEGRyx7+7wHcKqBqrqwP1vd865a6sCe17vnVIaJ+032m+JrCs5+032m+JrCgFKUoBSlKAUpSgFKUoBSlfVOovqLi48R30BadnnzSX9EfCuitGGxKuOUg+rvHtHdW+slFKUoBXxq+1i1AefbO8mTRYtZs6ZeLiXIUMDklXLhwBawMd3P3Wro3c8n74d4GkMTcJXU24jZjwoYY3Ae4VrRm+WwAIAva9Rv5XmLZGEMM6mVYRnJkjPnIoQ/BkMgYl2NvNiztY2K2vXXit4sRHIyvPw45JpRxWSJRh0ixGIhQAsLNmyRKS99X0tcVjQj1S8Xlly/QYXycSqqKZIhZI1YqGvy4WfDsQLC5zShtfA0m8n87nDOWw6SYexURI6Izo+GKmTQlyUha7EDUppy3rgh37nKqHlUFogXIEaGPix7N4crFgVjTNiJjmKsLA6NltWzZu+eJdoLyKzulhhxGt5VGExM3GFuZrzRLHdLLoRa7aNCH6vJd2WLc7dBsFG6vkYlVjVlMhukYcKWVjZTznRQB6zpWvZu6mIh2fNhxJGrvm4OXMUiXKiqmZudhynU3IDAC+UV2bi7UkxOGLyukhz2DKyNpkRmDcMBAQ7MLDUAKCSwarHV0o5vPNtt+dfBQMJ5O5BDiEd4s00MkasAzFDJNNKeZuYi0ig63Njevi7hYjjQPniCJMk7oGmI4i4hppCpa+cspAu3Qg2Aua9ApU0I6PxWR3ucGK2NHK2ZuJewHLNKg09SOB77V04TCrEiogyqihVA7gBYDX1VupWzyivhNCag9q7UzXRenRj4+oer/AH7QNe1do8Q5V7I7/SP4VHUpWiCurAnte751y11YHv8Ad86A0T9pvtN8TWFZz9pvtN8TWFAKUpQClKUApSlAKUpQClKUBY9jqojGW1z2vG/ga76q2zpyki27yAfWDpVoFZKfaUpQCvhr7XxqArOC3lfgLNNDyzZWw6QkySuro0gVlNrOI0LGxt1AJI114ze7CzK0eWeSN1XK8asFlzvh0tG6sGvmxUQPTq3ga+bK2RBNGow2NeRYWTgtHJDIIAiSRhF5SGvHKy3a7EZdbqDWGG3HEc6ZWK4aJFyJmBYSLLhJR1juFJwi3uzE5zbLQGMe+KCTDxQxZo5REgVUKtErJjDZ10UBThSuUdMr/qg6od8cK4hnkV3kEUeRo0kMZknWLMkSsQC4WdOozBXYX0cDp2duphs6PDiHZkEci5WjYFCcYVNsuquMXML+Ci2oJLC+TuGNUQTTlIzEyoWSweIQKHPJckrAAR053sBcWAsOysek8SyJcAlgQwsysjMjqw8Q6sDYkXHfXZXHsvZq4ePIpYjPJJdrXvNI8rDQDQFyB6gOvWuygFKUoBSlKA5tozZImI62sPadB8aq1T+3ntGB4sP4AmoCqiClKVQK6sCO17vnXLW/DShb3vrbp76A1z9pvtN8TWFZz9pvtN8TWFAKUpQClKUApSlAKUpQClKUBvwS3kT7Q+NWoVUI3KkEdQQfuq04TFrItx7x3j1Goym+lKVAK+NX2vlAeZ4PA4ptnYeILjVkw+HmBDXhIlXD2hVDEVEiiQALmza2vfqO3FbLxKzBEGJKCXLAeLIURfpEbTGZi92UwFgua+gYKQSBV/tS1AeX4fZeKjigQR4wQphYI5IkkdZOMkeORspz3FpjCbg2sYz2V0mNgbPxiYxXm4pu0iytnJiZRhcJlIQmwHHWWxABvm8dbxavtqAUpSgFKUoBSlKAiN4W5UHrJ+4f1qEqb3hHKntPwqEqogpSlUClKUBFb37Vkw8eaJSztKy2CGQgBJpWOXOl7CL0hpfr0qPh3zBJ83dVaINKGYRZZRIM4Zox9eJlX6rEqM4JsLDtHAxzEiRFcBmYB1DC/ML2PqJHsJrmGwcODmEEVw3EvkXt9b9PE3t0vbwFQEPFvY8vCEcJQu8OYykjLFNIgUqpUF2ZTIO4KUbVwAWyx++HCLAQM2suU8QKGXDjEcZmOU5NcO4Ua59OzraXj2Fh1KFYYwYvzZCC6dTynu7/ALzX1tjwnMTFGeJmL3RecsHVs2mtwzX8czeJuBDbX3lkgxTLwyYY4i7nIblhDiZygfNZXtCllKkEF9RYXxxe97pdfo54lpgnnQULYXMcRmYICFXI1jbnKkWXQmdm2XE7F3jRmdcjMygkqdCCT3EaHxrDEbDgkLF4Y2MhzuWQEswzC5uNdGb25m8TVBC4He9iVEsWVQCHlEgsCgxId+Hluq5sHPpmNhlOt7DXhN+s4lJw7rweKrgucxkhVnZFV41a1gBmYKQWAy94nzseDXzMet78i65hIDfTW/Gl/wCo3iaR7EgTRYYwLt0QfWyhjfvJyLc9+UXoDgw+25DLGrRqFleSIEOSFkgeWORQ+S0hYpdVshyo51PKNK72hpWjWO4Vj5zOQhiRZHkkBMethE1lW4N15xzZZhdmRBkcRoGQnIwUArxGZnI8LszH2sx7zWMOx4Y2LJFGpOYkhADz9ru6G1rUBAPvwQkTDDTFpWsIwHzgMmeI24Wuazi2hvFJl4uXWUO3dYAEzCURMzJIpVFnkSGMqbXlu730C8qseoCncd2sKQoMEVlsq8g5QSTp4EEkg9Rc2tet/wDZ0RKNw0vELRnKPNjQWT0end0oCsnefEmCB1SMvPC8wBOi55sNDhl0Gv6QLk9T36c0lsbe/jO2WKRAkbMz3JUMgRmQMFAPLILG9zZrotheUOyouQ8NPNACPlHIFKsoXwAMaEeGUV8i2VCl8sUa5l4bZVAugAAU27rWHuHgKhSO2R5Q8QygSR86wJLKc1xeVI2iEYWMs7O0irkGqm45yBm+bK8qEuIKWiIDyiM3sOHdoIBa63lvLKTqEOVWNrgLUgmxYFUxrFGEIClQoAIvnA9zMSPA9OgpFsiFLBYo1CsGUBFFijZlI00IJuD40BLjbMvpf5V/Ctke25B1yn2j8Kj6UIWPAbVEulrN4ePsruvVSgchgRoQRVsrMtimV6XrGlY1FMr0vWNKagZXpesaU1AyvS9Y0pqBH7cjvFf0WB+Xzqv1aceLxP8AZPwqrV0i7IKUpWi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hQQEBQUExQUFBUUFBcUFRQUFBgWFhUWFBgVFRUWFRcYHCYeFx0jGRUXHy8gJCcpLCwsGB4xNTAqNSYrLCkBCQoKDgwOGg8PGiokHx8pKi0sKSwvLCwsLCkqKiwuKiwtNSwsLCwsLCksLCksLCwsKSksKSwsLCwsLCwsLCwsLP/AABEIALsBDQMBIgACEQEDEQH/xAAcAAEAAgMBAQEAAAAAAAAAAAAABQYCAwQHAQj/xABLEAACAQIDBQMIBQkGBAcBAAABAgMAEQQSIQUGEyIxMkFRByNSYXGBscEUQnKR0RYzNGJzkqGy4RVDgqLS8CRTk8I1VGN0g9TxF//EABoBAQEBAQEBAQAAAAAAAAAAAAABAgMEBQb/xAAqEQACAgEDAgUDBQAAAAAAAAAAAQIRAxIhMRNRBEFhcaEFkfAUMoGxwf/aAAwDAQACEQMRAD8Asm8+/aYGYpIs7X5syWy2LMALlhrynSubCeUWOQwgLiF48piTNYajhcx5+nnV6X6GtflVP/AS/tk/nNQu+GJMbbJcK0hQBgi3LMQMIQq6HU9K7ximkcJSabLRLvsivi1Imvg0zyajmFwOTn683fatGxN/0xcyxImJUsGIZ7BLKLnUOfCqXFizMdsSNG0RfDXMb9peZBY3A108O+rR5PttNJBHAYZUWOG4la/Dks4Fk0t9a/U9k0lBJEjNtk5tveYYQwh+KeNJw1ynoeXVrsNOYdK6trbX+jQySuXKxrmIVjc6gWFyNbkVU/KN2sB/7r5xV2eUifLgiv8AzZoo/aM+c/wT+NZUVsdHJ7+h3DfVPoJxnneGDbLcZ78QRell6kHr0rL8skzYRRxT9MGaMg6L0uH5rgi9tL9DVFvk2RtCD/kYvJ7uNCPihrk3exLfTNnwP2sPiGHqyS5JUI+9j7CK300cuq9i747ylQwTPGeORGwR5F1RWN7jtXNsrXt4GwNSn5WL9MTCZpTJIgdWBHDysGYc2e/RT9Xwrz/dt8M+BxP0tyiTYwarfMWRRIBcK1u0e7vPjUlgSh25g+ES0f0WIRk3uUEUoUm4B6Adwo4Iqm3uWnZO+qYmKaVDMqwXz57A8qlzlyub6Ketq27B3uTGxPLG0qqjFW4hCkWUMTysRax8e415zsHFcPZW0j4uE/6lk/7qy3eY4fC7UhJ1GGSQe147N93EX76aFuOo7Rctm+UyDETrCpnBdsqO4sjN3AcxIv3XHeAbXrVjvKnBDJJG30kmNmVioQi6kg2vKDbTwFQGxhgvouAGJkZJELyxKuYXL4h1GYhD9aId46Vq2Nt76LtPGgxSScWcp5v6lpn1b1c38KaI7k1y2PRcftvg4d52aQoiZyFPNbToCwF9fGsNn7wibDLiA7rGVZ7ubFVQsGLWYj6pOhNcG+v/AIfiv2LfEVXYpMu7tx3wsvuecqf4E1hRTX8nVyp16E1sfykQ4mZYlM6lr5DJorkX0FmJBNja47rddK+bU8pUGHnaFmnYoQrumqIT1BuwJt32HcQLkVVRgWMexGSwIccx0F2nje3iTdj0rq2fstDgNryNdmE6HXpcTMRp36sep18B0rp01+e5xeVr89LLNtrf6PCyIjceQvGJVMVnBQk2Org91+nS1TWxNpNjIhJDxSvQhrqynQ2IJ8CDoSCCCKpEO3kw2J2VK4YhcECUiUszXE8S2QdT0FWryT4V4cNM8kckYlmzIjIwsoUDNa19Tp01y36WrMoKMbNQyOUqJ8YKf9f9/wDrX0bPn/W/6n9alvppPZjc+0Bf5iKyMz27A9mcfhXCz0EM2CnHp+5/61raGYdRJ95PwNTQ4p6lE9QBY/foKzEb+nf/AAi1TWkCtmdx1Zx7WIr59Ib0m/eP41ZmB6MAw9nyP41ofZsT9wB/V0PvFVNMEB9Jb0m/eP40+kt6TfvH8akp9gkdhr+o6H7xpUbNAyGzAj2/I9DVIPpLek37x/Gn0lvSb94/jWulUGz6S3pN+8fxp9Jb0m/eP41rpQGz6Q3pN+8fxrqwU7HNzN3d59frrhrqwI7Xu+dAU7ypqTgZbC/nk6fbNRe8KHjbH0OhS/q/ROtWjePeIYR1uubOZSTxVjIEeUkIGHnHObRAQTY61zbS3vSEMVWRyomLLlkjIMMIns+eO4zKy6kWAN9bEVpTrYw4Wyo4yM8fbeh1g0066x9Kldxt642jw+EySiQIVLFQEuudzrmv09VWQbz4fNk4tmDlArLIjBgwQrlZQQczAW7ifUa+tvNDdlaRgUtmV0lUi7RKDZk1BM0fua/QEiudqmRQp2mVnymyZBg3sSExBY5Rc2Xhk/Co/eXbS7TOEjiEsYfFEEsoDLYRgMLMeglJGvUGrwduIIlmDERsyjMwkj5SC2axTMRaxGgBv18dP5WYezEykZdGDJMpF1kk1DID2Inb1Aa2uLlOhKF36nnGOwjYdNqYcs8n5hw7as9p4iWPW5Il19lSs+yjHtLZkwBtKkGbTo8SKpv/AISn8auB3siWTKWKqI2kzEOMrRtOJI2TLmRlGHkOtr2IAJtmw2hvbDFFK4LO0aOxjVZAz5BITY5OzeKRS+qqVNzfSr1CdJHnWNcYWHG4OSNjI+IR4DkBuCe0p63KLplGuYjxFSWIP9mY7AzTq3DTCxxsVF7OiOrr1AJBYaX6G9X3E7bgSbhM4EgcIFKvfMxhUZTltqcRF0P1/wBVssXh98opCodCEbUvZ3QWhw0wOsQuv/EWzECwUMbB1FOoTpep53lZNlPcEDE4xcl/rLHGxJHiM1hf1VLpsOSHaGIwjSNK2IwUiB20LNkDKNSehiKjXoB0q/8A9soJXjcFSk0cIOVmUtJHA6gkLlj5sQiDMRc9O+2pd6MMbWc6lR+alBs5RUYgx3CM0iAOeUlhrV6o6R5ng5hiVwGFSMieGZ+ISoFo+JxBc9qy3ckGwGvealNlb0xYHaG0GlElpJWA4YB6SyE3uw8RV8G3sPe4brw8zCN7ATMVjLvksoLKRdiALa2rBd5cMQDn0JAuYpB1WNwxumiZZYznPL5xbnWnUT8gsTXmc29c4k2XiHF7Ph84v1s2Vhf12NQu7MyYnZxwOSQzjDysqFRlLIxlUE3vcnLpbvsbdK9OwGBCLxJdAOgPd6yPHwH+wjlkxJupMUXpWGdx+rfoPWfdesa0kalBtnlOzdtDFybKwyK7NhWLSgL0VJFfQDpyRjwsSB7NWLEmG+nYN0keTFTI0cSDlZeIzi7DrcMvZ0uNToRXtmFwCR3yqAT2m6sx8WY6sfbW/LWX4nsjKwbc7nmsmAGG2psuELlyYdVYxiyllEoN762uWPXvr0oCvtqV55z1VZ2jHTYpSlcjYpSlWgK5dpPkidwAWVSwv4gXGo1rqvXHtn9Hl/Zt8DW4kOQxYwD85hz/APBJ/wDYrVjsXLBhp5Z2hdY4mcBI3TVQTZszv107hU5UVvJioocNLLMoeJELOjKrBwLWWzaE3ta/fWlPyZqCuSR59sfbMzYaIKVnmOJkgYvmQECJp1YAAHsi1iB099aZN9JFhWQxw88UsqqspYgJCJkVxoVY3sfHutV62ftnAyniXw6TZFxDhjFxEBQAO7C+oR7ZgejdbGuLH4fZksaBBgyZA80ShYfOkA5yFNgScpBJ9E+Bq71ye5yg5PVjKdtbe+S2JSIKDHE7LIM11MbRK/aGVjaTS2gI6nrUnsTeCSaZomjACAgyKWIzxiPNqRYglza3S2vUVtw8+DYk2w6yOqcRfNF7TZcquVvmzXUdSCbeqvuDxuFWUiNYlOSMCRVQBgxdUjVhqbcI6dNB4UV3dibg4OMcb9/sTFdWBHa93zqLh2rC7BFljZmUOqhwSUIuGA8La1KYH63u+ddT5zi1yR+O2erzrIb3iMoXp/eFQT0uCMgsQQRc1AR7iRLEYxJIAQ6kgRglXgXDEaJa+RFOa1ywJPWrRP2m+03xNYUIQj7owtiRiDmLiXjC5XLm40s9rZb2zS+N7Iuulzz4PcuOGSJkZuSVZCWyhrRwvGgGRVuc3Cdma5LRg9dKsdKoIj8m0OHMBZypcvcBFN2BBCqqBFGpNgoFyT31pl3OhdmZi5LCVe0BbjpHGStl6qIzlvexkfrfSdpQEHLuhFJmLs7s5DOxKgs/Gadm0XlzF2QgaZCR11rXiNyoWEtiU4plzFEhDZZxJxELcMl78Q2LEkZVAIsc1gpQEZid3opMUuJYHiK8bjplvEJQuhH/AKgvY/3aeBvxpubEFy55MvD4YHJoDFh4Cb5NSVw0Z8L5tNan6UBD4zdeOXEccs+bipKRyEZo/oxULdSU1wqXINyCwva1uLE7mjkMTsD5iNyxBvDA8UtgAmrFoU716nX6pstKArUm4kLNmZ5W0RQp4ZASN+IqjzehuLZ+1a4uM1dmwPJ8rMGmYMIZFZLpHIBGkUEKI2eIDNlw6EsFBHQE3zVM1KbUf6PhLDtNobdST1+QqFMIycZKb/mYza3/ADG62Pq6E+4VOgVzbLwfCiRO8Dm9bHVj95NdVeebbZUKUpXOiilKVQKUpR8gUpeo7am8WHw352VEPct7ue7RBdjrpoKtAka49s/o8v7Nvgapm0fKqvMMPEzWB55DlXutZRdje/flqp7171YzG4CREnjjcyR6o3AVo7SZ04rtYEs0RsXFwjD1HSi9iHtdRm8mz/pGEnhzKnFjZM7dlSwsCfeaqG4W8ssMMGFxjGSUAo8ufPkcyFVjdujFc0aFgSQzxgizK7WXffCmXATxqrOXULlUEswZlDAW17N9e7rWXGnRqMnF2vIgptxpJJ5XM0UimOWFY3EjBeIkS5GAksFGS9lCnm1OgttwO5c6lWOISTNBwpTJGzto87x8NmckW42W7Xay9bmoSHDY6Fgt5ELYyfNJklYO6jCJDKwiUllkVJmIa0dyQxuFrujix6wwmNsQzzcbi8QluE8cnGi7R5EaONorAWOcX63PVRSOr8Tkar/DH/8AncsWHZRPByGKVWaKxDRcEuHfP2PMmwFuupqHw+6hyrkxETMnCIIXMvm3xBJIV768Ujr9Q+6eGGnxGxcSkhmkdgQgyzCXQRkreRFd+cOezbUqOVRUPicNOmLzKs4Z5ADyuImhSfaWYuQMlwhhKknNdlIvmN7oia/V5e/wb9k7ttBLG4lXKkKxMqqwMpRAgZ7uV0tcEC/QEkVasCe17vnVEwwxl4FMk63wsTuWWaVzI0UxxAK2ycQOY8quRYqgUasKtW6UzNBdxJmuwvIXLMA7gOOKBIFYaqHGYCwJNrnaSXBwyZJZHcjqn7Tfab4msKzn7Tfab4msK0cxSlKAUpSgFKUoBSlKAUpSgN+BizSKP1hf2DU/CuzbY4mJw8fdmDEepbsfhWGw0vL7FJ+A+dZdraP2I2PwX/urLKTtKUryGgaXoa898qO/rYILBhyBM4zM9gTGnQEA6ZiQbeABPhSTrdnXBhnmmoQ5Z6FeleYbreUmX6ErTAzymR1zXSNbLw7Kcovms9+zr41rfeLH4/SLPlOloFKKNBo0pN0IJ73F9dO6tqOpWjOXG8U3CXKPRtpbbhw4vLIiaXAJ5iP1VHM3uFVTaPlPQG0EbP8ArPyra6jRRdmvm6HLUfgfJnLIS08ojubkJzub5xcnRVbmGvN0q0bO3FwkH90JG65pefUa3CkZAfWFBrWyOZQm21tLaA81xCrf+XHDjGg/vb+PUF/d3V37M8lUrG88qxj0YxnY9dcxAVTqO5+gr00LX2s6ilf2XuJhMPqIg7elL5w+4Nyr1+qBU8yAi3cdLVlUHvfvSmz8M0rat2Ykv237h6h3k9wHsrNmoQc5KMeWUbevCR4OSXP5uGxyAEAsGjCiKMEXuBLiQpAKpkhBsIlFSO7HlghxMixTpwGbQOXDRk9wJsCt/WLeyvGtpbTkxErSyuXdjcsfgPADuA0FctcZZ3e3B+oxfRcax1N3J+fY/WIr7avN/I1vHJPDJBIS3AylGOpyNmAQnvsV09Rt3CvSa6p3ufm8+F4Mjxy8jCC1reBI+40xOGDqVPePuPcfvowtr9/rFbRXqi7VnnKe6WJB6jQ+7SunA/W93zrbtqHLLf0hf3jQ/AVqwJ7Xu+dbIaJ+032m+JrCs5+032m+JrCgFKUoDRtByIZCDYiNyCNLEKSCPCqNsDb2I5UWQSNIcMoM8hmVTLHKztmQhlOZB5s9ADrV7xcmWN2sDlR2sehyqWsfba1R0u0oYIoneMIsmRgUiBVGZVsWIAynnAB69egBI5yi27s9WHNGEHGUbshH3zlzlAMOt3KhnLWhyySxnj83U8O4tl7XQ1vj2/JiZ5MMjooeGQLNHmzJIqRksrZwXF5Lg5U7rE2Ndb7yYXhPIUYg6upw93KrEMRxHS2qiIh8x6Ajv0rpfbEClnCksA5JSEF7RScB+bQ6MttTqAPUKmmXc6PPiraG9fJhsvbDPiZ4XygRaoBdmKK2TMzhiCdNRZSDfQ1EbM3unxEqRoIOZxZir6oYzJoqyNzWUgXPeLgWtUuu8WHViVDXcA50hNpGIiKoGHbfz8Yse97X0a3bs/hOiyRIgDXIIjVGBBKsCLAgg5lI8birpl3MrNiV3DlKvfuVOTfuUQl8kQY8yL2rqEkdla0wKkZBzGxN9EuKvEJzKDoLgHv+sL9wJNaWwUZ6xxm5zEFFN2PVjcanXr1rcKsU1yznmyY5paI0SGysUkTMWbqAByue8n0awTEKMYZQwyFCpNmvc2PTL4iujd88z/ZHxNa95ozG0U6/UYX9Y7x7xcVTgSP9sxel/lf/AE0/tmL0v8r/AOmuqGUMoYG4YAg+IOorOvO0uxThO2YvS/yv/prwPfvHwpjHfF8Z3nLOogdAsUIYxxXZlPENkPKMoFtWuTb3jePCyS4SaOEgSPGyKWJABYWvcA20Jr85yYuXDkwSxxsYmYBZ4kkMT3AYpmBtqo07Jtex61mcorlbH1vp+HLNSeGSUtvsei+SrdxeLjY5VSVInjCl0uC3nDmCt0uhW4PiPCvV0QAAAWA0AHQAdAPCvI/InPNJiMUxclCqtJfUtK7Nla/W9g9/HT1V69asx3iqOP1FNeIkpPfb+kKUr7XQ+efKUpWSivHfLBsTGS4kSLHJJAkQClAWCHUvmUagnTW1rBRfSw9ir5lo0pKj0eF8Q/D5OolZ+VsHhOITzKiqpd3ckKiiwJNgSdSAAASSQB1rauzM4RoXWdZH4amMOG4nL5so6ghiGBHUG+h0Nvbt6/JpFinMkaopkBjnjPKsqMytmDKCY5AyqwcA6rqDUf5NtwUw6xyWBjAEsVzmd5JEUNK+gC5VuiqOl2NyTpzWGOnc+zP6xJzUo1prjzv8+Cxbjbops7DhRrK4DSve928F/VFyB951NWUUFK2ux8HJklkk5y5YrFDY29Vx7uvxFZVg/VT67feP6V1g3ZzZHbwR8qH1kfeL/Ko7A/W93zqX27+a/wAQ+dRGB+t7vnXdGTRP2m+03xNYVnP2m+03xNYVQKUpQGvEoGRwxspRgxvaylSGNzoLAk3PhVbTd2LGxRsMQ8qxrwg4ijUhVMTgWMYMZGRDmsCysOoKmrLOt0YZQ11YZSbBrgjKTY6HodDoaqsuycQ5QlHyocuH4kqGTDkPhHWV2DnPlCToCCzlQoPbY0B07S3NLQukLOHdBFc2sE+ipg3BGQ35I0YgAHN0K19xW6sbSANK93Mrxo0UbKAXMk3KyFXs02ma+W621W9R2C3ZlYRpLEOGhwisrsjKywR49XIAY3W88Nr2J8NK6N2thzRSwvNH51YWWWcujGQtHhAiXDFjlMUi9LaXBOaoUzfcsFgmbzCx8oYRueNbDjNlKWI/4ZWIYkMWIAAOliwOEEUaotrKLaKqDvOioAq9egA+Z30qkFKUoCR2F+dP2T8VqbxeGEiFT0ItUTsCE5mbuAy+82J+A++pyoylYwGMbBsYpriO5ySdy3PQ+r4fCxJICLggg6gjUGmIwyyLZgCKiBu80Z8xK0YvfLe6/cbj+FYcU9wTNRu1N3sPihaaGOT1soJHXo3UdT0NYLgcT3zr7ci3/ltUZs+OaXFMGmdo47FgDlDN9VeW2nUn2W76xo7moycXaJLYO68GBDiBMgkYMwzM2oFhbMSR7L99S1KVz9iyk5O5O2KUpUMilKUKKUpVXIFRW6n6Fh/2KfyipWordT9Bw/7FP5RRftIStKUqICtcx6eth+PyrZWgyZpAo+rzN6riyj26k/8A7W4LcGjbv5r/ABD51EYEdfd86kd4H5UHiSfuFvnUdgfre7516EZNE/ab7TfE1hWc/ab7TfE1hVApSlAKUpQClKUApSlAK2Qwl2Cjqf8Ad6wAqw7K2fwxc9o9fUPCoDqwuHEahR3fx8TW6lKhRSlKA1YprIxHcDURuqBwCe9pHJ9oNh/ACpp1uLHvqvx4aXCM2ReJExzFb2KnxB93Tp7KklaoE/SuHZu10nvlurL2kawYeB06iu6vO41syilKVmiilK5ZseqnKLs3orqfeeg99aUbB1UJri4MsnVuGPBNW97H5CsDu9Ee3nc/ruzfE10WMlnX9KS9sy3uNMw/Go/dT9Cw/wCxT+UVvGwYRY8MaEEe43FRO7uwo5MJA5zBmijJKuVuciju9la0KqIWMtaueXacS9ZE9mYE/cNa0fk5D3rm+0xb410wbMjTsoo91RY0WznXFvLpGpVfTcW/dU6n3/dXbBAEFh7ST1J7yT3mtgFYyOFBJ6AXPuraSXBCA23LeW3oi3vOp+VacD3+751omlzMWPeSfvrfgfre751shon7Tfab4msKzn7Tfab4msKAUpSgFKUoBSlKAUpSgJPYUQLknqoFvfe5/wB+NT9VGCcowZeo/wB2NTmF20jdrlPr6ff+NRlJKlfAa+1AKUpQClK+E0BE7R2AJGzoTHIOjLpWhcRi4tGRZR6QOU/wuP4CuTBeUTDTNGqiTNKYgoKrpx+LlvzaW4Rv4Zl630mU2/hzltPCczFFtKhzOCFKrrqwLAWGtyPGpaZ0linHZpnIu8BHaglB9WVv43FZrtpm7EEhP62VR94JrP8AKSFjGI3SXiPw7xyRsFORpBm5umVb6XOt7WuRj+VOHzoolQh0dxIGUx2jeOIgve188ii3jes6Yk0S7GxMNLL+cIjX0EOp9rfhau7D4VYxZQAPVUe+8kPEijRhIZZXhBjKuEeNDI4kIblsq9OvTSumHa0LxtIssbRrcM6upRcvazMDYW779K0qI4tcnZSo6PeDDtltPCc65ltKhzKMxLLrqLI2o9E+FZR7dw7GMLPCTKM0QEqEyDxQX5xodR4UsaX2O41Fbp/oOH/Yp/KKlL1F7p/oOH/Yp/KKpklqUpQCorbuJsoQdW6+wf1+dSUsoUEnQAXPuqq4rEGRyx7+7wHcKqBqrqwP1vd865a6sCe17vnVIaJ+032m+JrCs5+032m+JrCgFKUoBSlKAUpSgFKUoBSlfVOovqLi48R30BadnnzSX9EfCuitGGxKuOUg+rvHtHdW+slFKUoBXxq+1i1AefbO8mTRYtZs6ZeLiXIUMDklXLhwBawMd3P3Wro3c8n74d4GkMTcJXU24jZjwoYY3Ae4VrRm+WwAIAva9Rv5XmLZGEMM6mVYRnJkjPnIoQ/BkMgYl2NvNiztY2K2vXXit4sRHIyvPw45JpRxWSJRh0ixGIhQAsLNmyRKS99X0tcVjQj1S8Xlly/QYXycSqqKZIhZI1YqGvy4WfDsQLC5zShtfA0m8n87nDOWw6SYexURI6Izo+GKmTQlyUha7EDUppy3rgh37nKqHlUFogXIEaGPix7N4crFgVjTNiJjmKsLA6NltWzZu+eJdoLyKzulhhxGt5VGExM3GFuZrzRLHdLLoRa7aNCH6vJd2WLc7dBsFG6vkYlVjVlMhukYcKWVjZTznRQB6zpWvZu6mIh2fNhxJGrvm4OXMUiXKiqmZudhynU3IDAC+UV2bi7UkxOGLyukhz2DKyNpkRmDcMBAQ7MLDUAKCSwarHV0o5vPNtt+dfBQMJ5O5BDiEd4s00MkasAzFDJNNKeZuYi0ig63Njevi7hYjjQPniCJMk7oGmI4i4hppCpa+cspAu3Qg2Aua9ApU0I6PxWR3ucGK2NHK2ZuJewHLNKg09SOB77V04TCrEiogyqihVA7gBYDX1VupWzyivhNCag9q7UzXRenRj4+oer/AH7QNe1do8Q5V7I7/SP4VHUpWiCurAnte751y11YHv8Ad86A0T9pvtN8TWFZz9pvtN8TWFAKUpQClKUApSlAKUpQClKUBY9jqojGW1z2vG/ga76q2zpyki27yAfWDpVoFZKfaUpQCvhr7XxqArOC3lfgLNNDyzZWw6QkySuro0gVlNrOI0LGxt1AJI114ze7CzK0eWeSN1XK8asFlzvh0tG6sGvmxUQPTq3ga+bK2RBNGow2NeRYWTgtHJDIIAiSRhF5SGvHKy3a7EZdbqDWGG3HEc6ZWK4aJFyJmBYSLLhJR1juFJwi3uzE5zbLQGMe+KCTDxQxZo5REgVUKtErJjDZ10UBThSuUdMr/qg6od8cK4hnkV3kEUeRo0kMZknWLMkSsQC4WdOozBXYX0cDp2duphs6PDiHZkEci5WjYFCcYVNsuquMXML+Ci2oJLC+TuGNUQTTlIzEyoWSweIQKHPJckrAAR053sBcWAsOysek8SyJcAlgQwsysjMjqw8Q6sDYkXHfXZXHsvZq4ePIpYjPJJdrXvNI8rDQDQFyB6gOvWuygFKUoBSlKA5tozZImI62sPadB8aq1T+3ntGB4sP4AmoCqiClKVQK6sCO17vnXLW/DShb3vrbp76A1z9pvtN8TWFZz9pvtN8TWFAKUpQClKUApSlAKUpQClKUBvwS3kT7Q+NWoVUI3KkEdQQfuq04TFrItx7x3j1Goym+lKVAK+NX2vlAeZ4PA4ptnYeILjVkw+HmBDXhIlXD2hVDEVEiiQALmza2vfqO3FbLxKzBEGJKCXLAeLIURfpEbTGZi92UwFgua+gYKQSBV/tS1AeX4fZeKjigQR4wQphYI5IkkdZOMkeORspz3FpjCbg2sYz2V0mNgbPxiYxXm4pu0iytnJiZRhcJlIQmwHHWWxABvm8dbxavtqAUpSgFKUoBSlKAiN4W5UHrJ+4f1qEqb3hHKntPwqEqogpSlUClKUBFb37Vkw8eaJSztKy2CGQgBJpWOXOl7CL0hpfr0qPh3zBJ83dVaINKGYRZZRIM4Zox9eJlX6rEqM4JsLDtHAxzEiRFcBmYB1DC/ML2PqJHsJrmGwcODmEEVw3EvkXt9b9PE3t0vbwFQEPFvY8vCEcJQu8OYykjLFNIgUqpUF2ZTIO4KUbVwAWyx++HCLAQM2suU8QKGXDjEcZmOU5NcO4Ua59OzraXj2Fh1KFYYwYvzZCC6dTynu7/ALzX1tjwnMTFGeJmL3RecsHVs2mtwzX8czeJuBDbX3lkgxTLwyYY4i7nIblhDiZygfNZXtCllKkEF9RYXxxe97pdfo54lpgnnQULYXMcRmYICFXI1jbnKkWXQmdm2XE7F3jRmdcjMygkqdCCT3EaHxrDEbDgkLF4Y2MhzuWQEswzC5uNdGb25m8TVBC4He9iVEsWVQCHlEgsCgxId+Hluq5sHPpmNhlOt7DXhN+s4lJw7rweKrgucxkhVnZFV41a1gBmYKQWAy94nzseDXzMet78i65hIDfTW/Gl/wCo3iaR7EgTRYYwLt0QfWyhjfvJyLc9+UXoDgw+25DLGrRqFleSIEOSFkgeWORQ+S0hYpdVshyo51PKNK72hpWjWO4Vj5zOQhiRZHkkBMethE1lW4N15xzZZhdmRBkcRoGQnIwUArxGZnI8LszH2sx7zWMOx4Y2LJFGpOYkhADz9ru6G1rUBAPvwQkTDDTFpWsIwHzgMmeI24Wuazi2hvFJl4uXWUO3dYAEzCURMzJIpVFnkSGMqbXlu730C8qseoCncd2sKQoMEVlsq8g5QSTp4EEkg9Rc2tet/wDZ0RKNw0vELRnKPNjQWT0end0oCsnefEmCB1SMvPC8wBOi55sNDhl0Gv6QLk9T36c0lsbe/jO2WKRAkbMz3JUMgRmQMFAPLILG9zZrotheUOyouQ8NPNACPlHIFKsoXwAMaEeGUV8i2VCl8sUa5l4bZVAugAAU27rWHuHgKhSO2R5Q8QygSR86wJLKc1xeVI2iEYWMs7O0irkGqm45yBm+bK8qEuIKWiIDyiM3sOHdoIBa63lvLKTqEOVWNrgLUgmxYFUxrFGEIClQoAIvnA9zMSPA9OgpFsiFLBYo1CsGUBFFijZlI00IJuD40BLjbMvpf5V/Ctke25B1yn2j8Kj6UIWPAbVEulrN4ePsruvVSgchgRoQRVsrMtimV6XrGlY1FMr0vWNKagZXpesaU1AyvS9Y0pqBH7cjvFf0WB+Xzqv1aceLxP8AZPwqrV0i7IKUpWi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6" name="Picture 6" descr="http://images.smh.com.au/2009/11/26/926001/brain-420x0.jpg"/>
          <p:cNvPicPr>
            <a:picLocks noChangeAspect="1" noChangeArrowheads="1"/>
          </p:cNvPicPr>
          <p:nvPr/>
        </p:nvPicPr>
        <p:blipFill>
          <a:blip r:embed="rId2" cstate="print"/>
          <a:srcRect/>
          <a:stretch>
            <a:fillRect/>
          </a:stretch>
        </p:blipFill>
        <p:spPr bwMode="auto">
          <a:xfrm>
            <a:off x="4876800" y="1371600"/>
            <a:ext cx="4000500" cy="27908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Linguistic Distance: </a:t>
            </a:r>
            <a:r>
              <a:rPr lang="en-US" sz="3600" dirty="0" smtClean="0"/>
              <a:t>Spanish</a:t>
            </a:r>
            <a:endParaRPr lang="en-US" sz="3600" dirty="0"/>
          </a:p>
        </p:txBody>
      </p:sp>
      <p:sp>
        <p:nvSpPr>
          <p:cNvPr id="2" name="Content Placeholder 1"/>
          <p:cNvSpPr>
            <a:spLocks noGrp="1"/>
          </p:cNvSpPr>
          <p:nvPr>
            <p:ph idx="1"/>
          </p:nvPr>
        </p:nvSpPr>
        <p:spPr/>
        <p:txBody>
          <a:bodyPr>
            <a:normAutofit/>
          </a:bodyPr>
          <a:lstStyle/>
          <a:p>
            <a:pPr lvl="1"/>
            <a:r>
              <a:rPr lang="en-US" dirty="0" smtClean="0"/>
              <a:t>Different than English</a:t>
            </a:r>
          </a:p>
          <a:p>
            <a:pPr lvl="2"/>
            <a:r>
              <a:rPr lang="en-US" dirty="0" smtClean="0"/>
              <a:t>Inflected</a:t>
            </a:r>
          </a:p>
          <a:p>
            <a:pPr lvl="2"/>
            <a:r>
              <a:rPr lang="en-US" dirty="0" smtClean="0"/>
              <a:t>two-gender noun system</a:t>
            </a:r>
          </a:p>
          <a:p>
            <a:pPr lvl="2"/>
            <a:r>
              <a:rPr lang="en-US" dirty="0" smtClean="0"/>
              <a:t>Fifty+ </a:t>
            </a:r>
            <a:r>
              <a:rPr lang="en-US" dirty="0" smtClean="0"/>
              <a:t>conjugated forms per verb</a:t>
            </a:r>
          </a:p>
          <a:p>
            <a:pPr lvl="2"/>
            <a:r>
              <a:rPr lang="en-US" dirty="0" smtClean="0"/>
              <a:t>usually places adjectives after nouns</a:t>
            </a:r>
          </a:p>
          <a:p>
            <a:pPr lvl="2"/>
            <a:r>
              <a:rPr lang="en-US" dirty="0" smtClean="0"/>
              <a:t>allows the deletion of unnecessary pronouns</a:t>
            </a:r>
          </a:p>
          <a:p>
            <a:pPr lvl="2"/>
            <a:endParaRPr lang="en-US" dirty="0" smtClean="0"/>
          </a:p>
          <a:p>
            <a:pPr lvl="1"/>
            <a:r>
              <a:rPr lang="en-US" dirty="0" smtClean="0"/>
              <a:t>Similar to English</a:t>
            </a:r>
          </a:p>
          <a:p>
            <a:pPr lvl="2"/>
            <a:r>
              <a:rPr lang="en-US" dirty="0" smtClean="0"/>
              <a:t>uses prepositions</a:t>
            </a:r>
          </a:p>
          <a:p>
            <a:pPr lvl="2"/>
            <a:r>
              <a:rPr lang="en-US" dirty="0" smtClean="0"/>
              <a:t>syntax is generally subject–verb–object</a:t>
            </a:r>
          </a:p>
          <a:p>
            <a:pPr lvl="1"/>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229600" cy="1066800"/>
          </a:xfrm>
        </p:spPr>
        <p:txBody>
          <a:bodyPr/>
          <a:lstStyle/>
          <a:p>
            <a:r>
              <a:rPr lang="en-US" dirty="0" smtClean="0"/>
              <a:t>Linguistic Distance: </a:t>
            </a:r>
            <a:r>
              <a:rPr lang="en-US" sz="3600" dirty="0" smtClean="0"/>
              <a:t>Vietnamese</a:t>
            </a:r>
            <a:endParaRPr lang="en-US" sz="3600" dirty="0"/>
          </a:p>
        </p:txBody>
      </p:sp>
      <p:sp>
        <p:nvSpPr>
          <p:cNvPr id="2" name="Content Placeholder 1"/>
          <p:cNvSpPr>
            <a:spLocks noGrp="1"/>
          </p:cNvSpPr>
          <p:nvPr>
            <p:ph idx="1"/>
          </p:nvPr>
        </p:nvSpPr>
        <p:spPr>
          <a:xfrm>
            <a:off x="457200" y="1828800"/>
            <a:ext cx="8229600" cy="4691062"/>
          </a:xfrm>
        </p:spPr>
        <p:txBody>
          <a:bodyPr>
            <a:normAutofit fontScale="77500" lnSpcReduction="20000"/>
          </a:bodyPr>
          <a:lstStyle/>
          <a:p>
            <a:r>
              <a:rPr lang="en-US" dirty="0" smtClean="0"/>
              <a:t>Vietnamese:</a:t>
            </a:r>
          </a:p>
          <a:p>
            <a:pPr lvl="1"/>
            <a:r>
              <a:rPr lang="en-US" dirty="0" smtClean="0"/>
              <a:t>does not use </a:t>
            </a:r>
            <a:r>
              <a:rPr lang="en-US" dirty="0" smtClean="0">
                <a:hlinkClick r:id="rId2" tooltip="Morphology (linguistics)"/>
              </a:rPr>
              <a:t>morphological</a:t>
            </a:r>
            <a:r>
              <a:rPr lang="en-US" dirty="0" smtClean="0"/>
              <a:t> marking of </a:t>
            </a:r>
            <a:r>
              <a:rPr lang="en-US" dirty="0" smtClean="0">
                <a:hlinkClick r:id="rId3" tooltip="Grammatical case"/>
              </a:rPr>
              <a:t>case</a:t>
            </a:r>
            <a:r>
              <a:rPr lang="en-US" dirty="0" smtClean="0"/>
              <a:t>, </a:t>
            </a:r>
            <a:r>
              <a:rPr lang="en-US" dirty="0" smtClean="0">
                <a:hlinkClick r:id="rId4" tooltip="Grammatical gender"/>
              </a:rPr>
              <a:t>gender</a:t>
            </a:r>
            <a:r>
              <a:rPr lang="en-US" dirty="0" smtClean="0"/>
              <a:t>, </a:t>
            </a:r>
            <a:r>
              <a:rPr lang="en-US" dirty="0" smtClean="0">
                <a:hlinkClick r:id="rId5" tooltip="Grammatical number"/>
              </a:rPr>
              <a:t>number</a:t>
            </a:r>
            <a:r>
              <a:rPr lang="en-US" dirty="0" smtClean="0"/>
              <a:t> or </a:t>
            </a:r>
            <a:r>
              <a:rPr lang="en-US" dirty="0" smtClean="0">
                <a:hlinkClick r:id="rId6" tooltip="Grammatical tense"/>
              </a:rPr>
              <a:t>tense</a:t>
            </a:r>
            <a:r>
              <a:rPr lang="en-US" dirty="0" smtClean="0"/>
              <a:t> – tonal instead</a:t>
            </a:r>
          </a:p>
          <a:p>
            <a:pPr lvl="1"/>
            <a:r>
              <a:rPr lang="en-US" baseline="30000" dirty="0" smtClean="0"/>
              <a:t> </a:t>
            </a:r>
            <a:r>
              <a:rPr lang="en-US" dirty="0" smtClean="0"/>
              <a:t>syntax conforms to </a:t>
            </a:r>
            <a:r>
              <a:rPr lang="en-US" dirty="0" smtClean="0">
                <a:hlinkClick r:id="rId7" tooltip="Subject–verb–object"/>
              </a:rPr>
              <a:t>subject–verb–object</a:t>
            </a:r>
            <a:r>
              <a:rPr lang="en-US" dirty="0" smtClean="0"/>
              <a:t> </a:t>
            </a:r>
            <a:r>
              <a:rPr lang="en-US" dirty="0" smtClean="0">
                <a:hlinkClick r:id="rId8" tooltip="Word order"/>
              </a:rPr>
              <a:t>word order</a:t>
            </a:r>
            <a:endParaRPr lang="en-US" dirty="0" smtClean="0"/>
          </a:p>
          <a:p>
            <a:pPr lvl="1"/>
            <a:r>
              <a:rPr lang="en-US" dirty="0" smtClean="0"/>
              <a:t>noun </a:t>
            </a:r>
            <a:r>
              <a:rPr lang="en-US" dirty="0" smtClean="0">
                <a:hlinkClick r:id="rId9" tooltip="Classifier (linguistics)"/>
              </a:rPr>
              <a:t>classifier</a:t>
            </a:r>
            <a:r>
              <a:rPr lang="en-US" dirty="0" smtClean="0"/>
              <a:t> system. </a:t>
            </a:r>
          </a:p>
          <a:p>
            <a:r>
              <a:rPr lang="en-US" dirty="0" smtClean="0"/>
              <a:t>Some Vietnamese sentences with English word </a:t>
            </a:r>
            <a:r>
              <a:rPr lang="en-US" dirty="0" smtClean="0">
                <a:hlinkClick r:id="rId10" tooltip="Gloss"/>
              </a:rPr>
              <a:t>glosses</a:t>
            </a:r>
            <a:r>
              <a:rPr lang="en-US" dirty="0" smtClean="0"/>
              <a:t> and translations are provided below.</a:t>
            </a:r>
          </a:p>
          <a:p>
            <a:pPr lvl="1"/>
            <a:r>
              <a:rPr lang="en-US" dirty="0" smtClean="0"/>
              <a:t>Mai </a:t>
            </a:r>
            <a:r>
              <a:rPr lang="en-US" dirty="0" err="1" smtClean="0"/>
              <a:t>là</a:t>
            </a:r>
            <a:r>
              <a:rPr lang="en-US" dirty="0" smtClean="0"/>
              <a:t> </a:t>
            </a:r>
            <a:r>
              <a:rPr lang="en-US" dirty="0" err="1" smtClean="0"/>
              <a:t>sinh</a:t>
            </a:r>
            <a:r>
              <a:rPr lang="en-US" dirty="0" smtClean="0"/>
              <a:t> </a:t>
            </a:r>
            <a:r>
              <a:rPr lang="en-US" dirty="0" err="1" smtClean="0"/>
              <a:t>viên</a:t>
            </a:r>
            <a:r>
              <a:rPr lang="en-US" dirty="0" smtClean="0"/>
              <a:t>. </a:t>
            </a:r>
          </a:p>
          <a:p>
            <a:pPr lvl="2"/>
            <a:r>
              <a:rPr lang="en-US" dirty="0" smtClean="0"/>
              <a:t>Mai be student </a:t>
            </a:r>
          </a:p>
          <a:p>
            <a:pPr lvl="2"/>
            <a:r>
              <a:rPr lang="en-US" dirty="0" smtClean="0"/>
              <a:t>"Mai is a student." (College student) </a:t>
            </a:r>
          </a:p>
          <a:p>
            <a:pPr lvl="1"/>
            <a:r>
              <a:rPr lang="en-US" dirty="0" err="1" smtClean="0"/>
              <a:t>Giáp</a:t>
            </a:r>
            <a:r>
              <a:rPr lang="en-US" dirty="0" smtClean="0"/>
              <a:t> </a:t>
            </a:r>
            <a:r>
              <a:rPr lang="en-US" dirty="0" err="1" smtClean="0"/>
              <a:t>rất</a:t>
            </a:r>
            <a:r>
              <a:rPr lang="en-US" dirty="0" smtClean="0"/>
              <a:t> </a:t>
            </a:r>
            <a:r>
              <a:rPr lang="en-US" dirty="0" err="1" smtClean="0"/>
              <a:t>cao</a:t>
            </a:r>
            <a:r>
              <a:rPr lang="en-US" dirty="0" smtClean="0"/>
              <a:t>. </a:t>
            </a:r>
          </a:p>
          <a:p>
            <a:pPr lvl="2"/>
            <a:r>
              <a:rPr lang="en-US" dirty="0" err="1" smtClean="0"/>
              <a:t>Giap</a:t>
            </a:r>
            <a:r>
              <a:rPr lang="en-US" dirty="0" smtClean="0"/>
              <a:t> very tall </a:t>
            </a:r>
          </a:p>
          <a:p>
            <a:pPr lvl="2"/>
            <a:r>
              <a:rPr lang="en-US" dirty="0" smtClean="0"/>
              <a:t>"</a:t>
            </a:r>
            <a:r>
              <a:rPr lang="en-US" dirty="0" err="1" smtClean="0"/>
              <a:t>Giap</a:t>
            </a:r>
            <a:r>
              <a:rPr lang="en-US" dirty="0" smtClean="0"/>
              <a:t> is very tall.“</a:t>
            </a:r>
          </a:p>
          <a:p>
            <a:pPr lvl="1"/>
            <a:r>
              <a:rPr lang="en-US" dirty="0" err="1" smtClean="0"/>
              <a:t>Người</a:t>
            </a:r>
            <a:r>
              <a:rPr lang="en-US" dirty="0" smtClean="0"/>
              <a:t> </a:t>
            </a:r>
            <a:r>
              <a:rPr lang="en-US" dirty="0" err="1" smtClean="0"/>
              <a:t>đó</a:t>
            </a:r>
            <a:r>
              <a:rPr lang="en-US" dirty="0" smtClean="0"/>
              <a:t> </a:t>
            </a:r>
            <a:r>
              <a:rPr lang="en-US" dirty="0" err="1" smtClean="0"/>
              <a:t>là</a:t>
            </a:r>
            <a:r>
              <a:rPr lang="en-US" dirty="0" smtClean="0"/>
              <a:t> </a:t>
            </a:r>
            <a:r>
              <a:rPr lang="en-US" dirty="0" err="1" smtClean="0"/>
              <a:t>anh</a:t>
            </a:r>
            <a:r>
              <a:rPr lang="en-US" dirty="0" smtClean="0"/>
              <a:t> </a:t>
            </a:r>
            <a:r>
              <a:rPr lang="en-US" dirty="0" err="1" smtClean="0"/>
              <a:t>nó</a:t>
            </a:r>
            <a:r>
              <a:rPr lang="en-US" dirty="0" smtClean="0"/>
              <a:t>. </a:t>
            </a:r>
          </a:p>
          <a:p>
            <a:pPr lvl="2"/>
            <a:r>
              <a:rPr lang="en-US" dirty="0" smtClean="0"/>
              <a:t>person that be brother he </a:t>
            </a:r>
          </a:p>
          <a:p>
            <a:pPr lvl="2"/>
            <a:r>
              <a:rPr lang="en-US" dirty="0" smtClean="0"/>
              <a:t>"That person is his brother."</a:t>
            </a:r>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066800"/>
          </a:xfrm>
        </p:spPr>
        <p:txBody>
          <a:bodyPr/>
          <a:lstStyle/>
          <a:p>
            <a:r>
              <a:rPr lang="en-US" dirty="0" smtClean="0"/>
              <a:t>Linguistic Distance: </a:t>
            </a:r>
            <a:r>
              <a:rPr lang="en-US" sz="3600" dirty="0" smtClean="0"/>
              <a:t>Somali</a:t>
            </a:r>
            <a:endParaRPr lang="en-US" sz="3600" dirty="0"/>
          </a:p>
        </p:txBody>
      </p:sp>
      <p:sp>
        <p:nvSpPr>
          <p:cNvPr id="2" name="Content Placeholder 1"/>
          <p:cNvSpPr>
            <a:spLocks noGrp="1"/>
          </p:cNvSpPr>
          <p:nvPr>
            <p:ph idx="1"/>
          </p:nvPr>
        </p:nvSpPr>
        <p:spPr>
          <a:xfrm>
            <a:off x="457200" y="2166938"/>
            <a:ext cx="8229600" cy="4691062"/>
          </a:xfrm>
        </p:spPr>
        <p:txBody>
          <a:bodyPr>
            <a:normAutofit/>
          </a:bodyPr>
          <a:lstStyle/>
          <a:p>
            <a:r>
              <a:rPr lang="en-US" dirty="0" smtClean="0"/>
              <a:t>agglutinative language, using a number of </a:t>
            </a:r>
            <a:r>
              <a:rPr lang="en-US" dirty="0" smtClean="0">
                <a:solidFill>
                  <a:srgbClr val="0070C0"/>
                </a:solidFill>
              </a:rPr>
              <a:t>tonal markers for case, gender and number</a:t>
            </a:r>
          </a:p>
          <a:p>
            <a:r>
              <a:rPr lang="en-US" dirty="0" smtClean="0">
                <a:solidFill>
                  <a:srgbClr val="0070C0"/>
                </a:solidFill>
              </a:rPr>
              <a:t>multiple forms of most personal pronouns </a:t>
            </a:r>
            <a:r>
              <a:rPr lang="en-US" dirty="0" smtClean="0"/>
              <a:t>to show position, status, etc.</a:t>
            </a:r>
          </a:p>
          <a:p>
            <a:r>
              <a:rPr lang="en-US" dirty="0" smtClean="0"/>
              <a:t>gender polarity (the gender of many words is different in the singular and plural forms).</a:t>
            </a:r>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pPr eaLnBrk="1" hangingPunct="1">
              <a:defRPr/>
            </a:pPr>
            <a:r>
              <a:rPr lang="en-US"/>
              <a:t>Discourse Patterns Tied to Culture</a:t>
            </a:r>
          </a:p>
        </p:txBody>
      </p:sp>
      <p:sp>
        <p:nvSpPr>
          <p:cNvPr id="211971" name="Rectangle 3"/>
          <p:cNvSpPr>
            <a:spLocks noGrp="1" noChangeArrowheads="1"/>
          </p:cNvSpPr>
          <p:nvPr>
            <p:ph idx="1"/>
          </p:nvPr>
        </p:nvSpPr>
        <p:spPr/>
        <p:txBody>
          <a:bodyPr/>
          <a:lstStyle/>
          <a:p>
            <a:pPr eaLnBrk="1" hangingPunct="1">
              <a:buFont typeface="Wingdings" pitchFamily="-108" charset="2"/>
              <a:buChar char="u"/>
              <a:defRPr/>
            </a:pPr>
            <a:r>
              <a:rPr lang="en-US" dirty="0"/>
              <a:t>Linear</a:t>
            </a:r>
          </a:p>
          <a:p>
            <a:pPr lvl="1" eaLnBrk="1" hangingPunct="1">
              <a:defRPr/>
            </a:pPr>
            <a:r>
              <a:rPr lang="en-US" dirty="0"/>
              <a:t>Ideas are developed in a sequential pattern, leading to conclusion. 5 paragraph essay.</a:t>
            </a:r>
          </a:p>
          <a:p>
            <a:pPr eaLnBrk="1" hangingPunct="1">
              <a:buFont typeface="Wingdings" pitchFamily="-108" charset="2"/>
              <a:buChar char="u"/>
              <a:defRPr/>
            </a:pPr>
            <a:r>
              <a:rPr lang="en-US" dirty="0"/>
              <a:t>Circular</a:t>
            </a:r>
          </a:p>
          <a:p>
            <a:pPr lvl="1" eaLnBrk="1" hangingPunct="1">
              <a:defRPr/>
            </a:pPr>
            <a:r>
              <a:rPr lang="en-US" dirty="0"/>
              <a:t>Ideas are developed by creating context to </a:t>
            </a:r>
            <a:r>
              <a:rPr lang="en-US" i="1" dirty="0"/>
              <a:t>illustrate</a:t>
            </a:r>
            <a:r>
              <a:rPr lang="en-US" dirty="0"/>
              <a:t> conclusion – will “get around” to the main point eventually</a:t>
            </a:r>
          </a:p>
          <a:p>
            <a:pPr eaLnBrk="1" hangingPunct="1">
              <a:buFont typeface="Wingdings" pitchFamily="-108" charset="2"/>
              <a:buChar char="u"/>
              <a:defRPr/>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Numbers…</a:t>
            </a:r>
            <a:br>
              <a:rPr lang="en-US" dirty="0" smtClean="0"/>
            </a:br>
            <a:r>
              <a:rPr lang="en-US" dirty="0" smtClean="0"/>
              <a:t> in </a:t>
            </a:r>
            <a:r>
              <a:rPr lang="en-US" dirty="0" smtClean="0"/>
              <a:t>Tukwila</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AFB64C0C-E4BF-4C72-BBE9-0C7CC182CE4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a:t>Discourse Patterns</a:t>
            </a:r>
          </a:p>
        </p:txBody>
      </p:sp>
      <p:sp>
        <p:nvSpPr>
          <p:cNvPr id="212995" name="Rectangle 3"/>
          <p:cNvSpPr>
            <a:spLocks noGrp="1" noChangeArrowheads="1"/>
          </p:cNvSpPr>
          <p:nvPr>
            <p:ph idx="1"/>
          </p:nvPr>
        </p:nvSpPr>
        <p:spPr/>
        <p:txBody>
          <a:bodyPr/>
          <a:lstStyle/>
          <a:p>
            <a:pPr eaLnBrk="1" hangingPunct="1">
              <a:buFont typeface="Wingdings" pitchFamily="-108" charset="2"/>
              <a:buChar char="u"/>
              <a:defRPr/>
            </a:pPr>
            <a:r>
              <a:rPr lang="en-US"/>
              <a:t>Direct</a:t>
            </a:r>
          </a:p>
          <a:p>
            <a:pPr lvl="1" eaLnBrk="1" hangingPunct="1">
              <a:defRPr/>
            </a:pPr>
            <a:r>
              <a:rPr lang="en-US"/>
              <a:t>Statements are made directly, little reliance on context or timing.</a:t>
            </a:r>
          </a:p>
          <a:p>
            <a:pPr eaLnBrk="1" hangingPunct="1">
              <a:buFont typeface="Wingdings" pitchFamily="-108" charset="2"/>
              <a:buChar char="u"/>
              <a:defRPr/>
            </a:pPr>
            <a:r>
              <a:rPr lang="en-US"/>
              <a:t>Indirect</a:t>
            </a:r>
          </a:p>
          <a:p>
            <a:pPr lvl="1" eaLnBrk="1" hangingPunct="1">
              <a:defRPr/>
            </a:pPr>
            <a:r>
              <a:rPr lang="en-US"/>
              <a:t>Meaning conveyed by suggestion, nonverbal cues, or statements made within earshot of the intended receiver but not directly to them.</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a:t>Discourse Patterns</a:t>
            </a:r>
          </a:p>
        </p:txBody>
      </p:sp>
      <p:sp>
        <p:nvSpPr>
          <p:cNvPr id="214019" name="Rectangle 3"/>
          <p:cNvSpPr>
            <a:spLocks noGrp="1" noChangeArrowheads="1"/>
          </p:cNvSpPr>
          <p:nvPr>
            <p:ph idx="1"/>
          </p:nvPr>
        </p:nvSpPr>
        <p:spPr/>
        <p:txBody>
          <a:bodyPr/>
          <a:lstStyle/>
          <a:p>
            <a:pPr eaLnBrk="1" hangingPunct="1">
              <a:buFont typeface="Wingdings" pitchFamily="-108" charset="2"/>
              <a:buChar char="u"/>
              <a:defRPr/>
            </a:pPr>
            <a:r>
              <a:rPr lang="en-US"/>
              <a:t>Detached</a:t>
            </a:r>
          </a:p>
          <a:p>
            <a:pPr lvl="1" eaLnBrk="1" hangingPunct="1">
              <a:defRPr/>
            </a:pPr>
            <a:r>
              <a:rPr lang="en-US"/>
              <a:t>Discussion is calm and objective. Focus on the ideas, not the person.</a:t>
            </a:r>
          </a:p>
          <a:p>
            <a:pPr eaLnBrk="1" hangingPunct="1">
              <a:buFont typeface="Wingdings" pitchFamily="-108" charset="2"/>
              <a:buChar char="u"/>
              <a:defRPr/>
            </a:pPr>
            <a:r>
              <a:rPr lang="en-US"/>
              <a:t>Attached</a:t>
            </a:r>
          </a:p>
          <a:p>
            <a:pPr lvl="1" eaLnBrk="1" hangingPunct="1">
              <a:defRPr/>
            </a:pPr>
            <a:r>
              <a:rPr lang="en-US"/>
              <a:t>Discussion is passionate, emotional. Speaker conveys his/her personal connection to the issue.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defRPr/>
            </a:pPr>
            <a:r>
              <a:rPr lang="en-US"/>
              <a:t>Translate Direct to Indirect:</a:t>
            </a:r>
          </a:p>
        </p:txBody>
      </p:sp>
      <p:sp>
        <p:nvSpPr>
          <p:cNvPr id="619523" name="Rectangle 3"/>
          <p:cNvSpPr>
            <a:spLocks noGrp="1" noChangeArrowheads="1"/>
          </p:cNvSpPr>
          <p:nvPr>
            <p:ph idx="1"/>
          </p:nvPr>
        </p:nvSpPr>
        <p:spPr/>
        <p:txBody>
          <a:bodyPr/>
          <a:lstStyle/>
          <a:p>
            <a:pPr eaLnBrk="1" hangingPunct="1">
              <a:buFont typeface="Wingdings" pitchFamily="2" charset="2"/>
              <a:buChar char="§"/>
              <a:defRPr/>
            </a:pPr>
            <a:r>
              <a:rPr lang="en-US" dirty="0"/>
              <a:t>That’s not a good idea.</a:t>
            </a:r>
          </a:p>
          <a:p>
            <a:pPr eaLnBrk="1" hangingPunct="1">
              <a:buFont typeface="Wingdings" pitchFamily="2" charset="2"/>
              <a:buChar char="§"/>
              <a:defRPr/>
            </a:pPr>
            <a:r>
              <a:rPr lang="en-US" dirty="0"/>
              <a:t>You’re doing that wrong. Let me help you.</a:t>
            </a:r>
          </a:p>
          <a:p>
            <a:pPr eaLnBrk="1" hangingPunct="1">
              <a:buFont typeface="Wingdings" pitchFamily="2" charset="2"/>
              <a:buChar char="§"/>
              <a:defRPr/>
            </a:pPr>
            <a:r>
              <a:rPr lang="en-US" dirty="0"/>
              <a:t>I disagree.</a:t>
            </a:r>
          </a:p>
          <a:p>
            <a:pPr eaLnBrk="1" hangingPunct="1">
              <a:buFont typeface="Wingdings" pitchFamily="2" charset="2"/>
              <a:buChar char="§"/>
              <a:defRPr/>
            </a:pPr>
            <a:r>
              <a:rPr lang="en-US" dirty="0"/>
              <a:t>The instructions are...</a:t>
            </a:r>
          </a:p>
          <a:p>
            <a:pPr eaLnBrk="1" hangingPunct="1">
              <a:buFont typeface="Wingdings" pitchFamily="2" charset="2"/>
              <a:buChar char="§"/>
              <a:defRPr/>
            </a:pPr>
            <a:r>
              <a:rPr lang="en-US" dirty="0"/>
              <a:t>My expectations are…</a:t>
            </a:r>
          </a:p>
          <a:p>
            <a:pPr eaLnBrk="1" hangingPunct="1">
              <a:buFont typeface="Wingdings" pitchFamily="2" charset="2"/>
              <a:buChar char="§"/>
              <a:defRPr/>
            </a:pPr>
            <a:r>
              <a:rPr lang="en-US" dirty="0"/>
              <a:t>What we need to do is…</a:t>
            </a:r>
          </a:p>
          <a:p>
            <a:pPr eaLnBrk="1" hangingPunct="1">
              <a:buFont typeface="Wingdings" pitchFamily="2" charset="2"/>
              <a:buChar char="§"/>
              <a:defRPr/>
            </a:pPr>
            <a:r>
              <a:rPr lang="en-US" dirty="0"/>
              <a:t>What do you think, </a:t>
            </a:r>
            <a:r>
              <a:rPr lang="en-US" dirty="0" err="1"/>
              <a:t>Anh</a:t>
            </a:r>
            <a:r>
              <a:rPr lang="en-US" dirty="0"/>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en-US" dirty="0"/>
              <a:t>Translate Indirect to Direct</a:t>
            </a:r>
          </a:p>
        </p:txBody>
      </p:sp>
      <p:sp>
        <p:nvSpPr>
          <p:cNvPr id="621571" name="Rectangle 3"/>
          <p:cNvSpPr>
            <a:spLocks noGrp="1" noChangeArrowheads="1"/>
          </p:cNvSpPr>
          <p:nvPr>
            <p:ph idx="1"/>
          </p:nvPr>
        </p:nvSpPr>
        <p:spPr/>
        <p:txBody>
          <a:bodyPr/>
          <a:lstStyle/>
          <a:p>
            <a:pPr eaLnBrk="1" hangingPunct="1">
              <a:buFont typeface="Wingdings" pitchFamily="2" charset="2"/>
              <a:buChar char="§"/>
              <a:defRPr/>
            </a:pPr>
            <a:r>
              <a:rPr lang="en-US" dirty="0"/>
              <a:t>That’s a very interesting idea.</a:t>
            </a:r>
          </a:p>
          <a:p>
            <a:pPr eaLnBrk="1" hangingPunct="1">
              <a:buFont typeface="Wingdings" pitchFamily="2" charset="2"/>
              <a:buChar char="§"/>
              <a:defRPr/>
            </a:pPr>
            <a:r>
              <a:rPr lang="en-US" dirty="0"/>
              <a:t>Thank you for your input.</a:t>
            </a:r>
          </a:p>
          <a:p>
            <a:pPr eaLnBrk="1" hangingPunct="1">
              <a:buFont typeface="Wingdings" pitchFamily="2" charset="2"/>
              <a:buChar char="§"/>
              <a:defRPr/>
            </a:pPr>
            <a:r>
              <a:rPr lang="en-US" dirty="0"/>
              <a:t>I see what you’re saying.</a:t>
            </a:r>
          </a:p>
          <a:p>
            <a:pPr eaLnBrk="1" hangingPunct="1">
              <a:buFont typeface="Wingdings" pitchFamily="2" charset="2"/>
              <a:buChar char="§"/>
              <a:defRPr/>
            </a:pPr>
            <a:r>
              <a:rPr lang="en-US" dirty="0"/>
              <a:t>We will try our best.</a:t>
            </a:r>
          </a:p>
          <a:p>
            <a:pPr eaLnBrk="1" hangingPunct="1">
              <a:buFont typeface="Wingdings" pitchFamily="2" charset="2"/>
              <a:buChar char="§"/>
              <a:defRPr/>
            </a:pPr>
            <a:r>
              <a:rPr lang="en-US" dirty="0"/>
              <a:t>I’ll really try to make it to </a:t>
            </a:r>
            <a:r>
              <a:rPr lang="en-US" dirty="0" smtClean="0"/>
              <a:t>the party</a:t>
            </a:r>
            <a:r>
              <a:rPr lang="en-US" dirty="0"/>
              <a: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7154" name="Picture 4" descr="imgsrv.gocomics.com.gif"/>
          <p:cNvPicPr>
            <a:picLocks noChangeAspect="1"/>
          </p:cNvPicPr>
          <p:nvPr/>
        </p:nvPicPr>
        <p:blipFill>
          <a:blip r:embed="rId3" cstate="print"/>
          <a:srcRect/>
          <a:stretch>
            <a:fillRect/>
          </a:stretch>
        </p:blipFill>
        <p:spPr bwMode="auto">
          <a:xfrm>
            <a:off x="1828800" y="26988"/>
            <a:ext cx="5508625" cy="6831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758786" name="Rectangle 2"/>
          <p:cNvSpPr>
            <a:spLocks noGrp="1" noChangeArrowheads="1"/>
          </p:cNvSpPr>
          <p:nvPr>
            <p:ph type="title" idx="4294967295"/>
          </p:nvPr>
        </p:nvSpPr>
        <p:spPr>
          <a:xfrm>
            <a:off x="0" y="0"/>
            <a:ext cx="7696200" cy="1143000"/>
          </a:xfrm>
        </p:spPr>
        <p:txBody>
          <a:bodyPr/>
          <a:lstStyle/>
          <a:p>
            <a:pPr eaLnBrk="1" hangingPunct="1">
              <a:defRPr/>
            </a:pPr>
            <a:r>
              <a:rPr lang="en-US" sz="3300" dirty="0"/>
              <a:t>Registers of Oral Language</a:t>
            </a:r>
          </a:p>
        </p:txBody>
      </p:sp>
      <p:graphicFrame>
        <p:nvGraphicFramePr>
          <p:cNvPr id="758891" name="Group 107"/>
          <p:cNvGraphicFramePr>
            <a:graphicFrameLocks noGrp="1"/>
          </p:cNvGraphicFramePr>
          <p:nvPr/>
        </p:nvGraphicFramePr>
        <p:xfrm>
          <a:off x="457200" y="990600"/>
          <a:ext cx="8153400" cy="5368291"/>
        </p:xfrm>
        <a:graphic>
          <a:graphicData uri="http://schemas.openxmlformats.org/drawingml/2006/table">
            <a:tbl>
              <a:tblPr/>
              <a:tblGrid>
                <a:gridCol w="2419350"/>
                <a:gridCol w="5734050"/>
              </a:tblGrid>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Register</a:t>
                      </a: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Description</a:t>
                      </a: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Times New Roman" pitchFamily="18" charset="0"/>
                        </a:rPr>
                        <a:t>Frozen</a:t>
                      </a:r>
                      <a:endParaRPr kumimoji="0" lang="en-US" sz="15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Times New Roman" pitchFamily="18" charset="0"/>
                        </a:rPr>
                        <a:t>Language that is always the same. The Pledge of Allegiance, Lord’s Prayer,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Times New Roman" pitchFamily="18" charset="0"/>
                        </a:rPr>
                        <a:t>Formal</a:t>
                      </a:r>
                      <a:endParaRPr kumimoji="0" lang="en-US" sz="15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Times New Roman" pitchFamily="18" charset="0"/>
                        </a:rPr>
                        <a:t>Language that is prepared in advance, in one-way, is not designed for response. Speaker provides background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Times New Roman" pitchFamily="18" charset="0"/>
                        </a:rPr>
                        <a:t>Consultative/Academic</a:t>
                      </a:r>
                      <a:endParaRPr kumimoji="0" lang="en-US" sz="15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Times New Roman" pitchFamily="18" charset="0"/>
                        </a:rPr>
                        <a:t>Language designed for interaction between people who may not know each other well. Speaker provides background information, minimal use of slang or jargon, use of standard grammar understood by all (or most) speakers of English.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Times New Roman" pitchFamily="18" charset="0"/>
                        </a:rPr>
                        <a:t>Casual </a:t>
                      </a:r>
                      <a:endParaRPr kumimoji="0" lang="en-US" sz="1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Times New Roman" pitchFamily="18" charset="0"/>
                        </a:rPr>
                        <a:t>Language between friends. Assumes participants have the same background information. May include slang and ellipsis (omission of certain commonly understood words).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Times New Roman" pitchFamily="18" charset="0"/>
                        </a:rPr>
                        <a:t>Casual Vulgar</a:t>
                      </a:r>
                      <a:endParaRPr kumimoji="0" lang="en-US" sz="1500" b="0" i="0" u="none" strike="noStrike" cap="none" normalizeH="0" baseline="0">
                        <a:ln>
                          <a:noFill/>
                        </a:ln>
                        <a:solidFill>
                          <a:schemeClr val="tx1"/>
                        </a:solidFill>
                        <a:effectLst/>
                        <a:latin typeface="Arial"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1" u="none" strike="noStrike" cap="none" normalizeH="0" baseline="0">
                          <a:ln>
                            <a:noFill/>
                          </a:ln>
                          <a:solidFill>
                            <a:schemeClr val="tx1"/>
                          </a:solidFill>
                          <a:effectLst/>
                          <a:latin typeface="Arial" charset="0"/>
                          <a:cs typeface="Times New Roman" pitchFamily="18" charset="0"/>
                        </a:rPr>
                        <a:t>Montaño-Harmon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chemeClr val="tx1"/>
                          </a:solidFill>
                          <a:effectLst/>
                          <a:latin typeface="Arial" charset="0"/>
                          <a:cs typeface="Times New Roman" pitchFamily="18" charset="0"/>
                        </a:rPr>
                        <a:t>Simliar</a:t>
                      </a:r>
                      <a:r>
                        <a:rPr kumimoji="0" lang="en-US" sz="1500" b="0" i="0" u="none" strike="noStrike" cap="none" normalizeH="0" baseline="0" dirty="0">
                          <a:ln>
                            <a:noFill/>
                          </a:ln>
                          <a:solidFill>
                            <a:schemeClr val="tx1"/>
                          </a:solidFill>
                          <a:effectLst/>
                          <a:latin typeface="Arial" charset="0"/>
                          <a:cs typeface="Times New Roman" pitchFamily="18" charset="0"/>
                        </a:rPr>
                        <a:t> to above with use of profanity as common vocabulary among certain groups.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Times New Roman" pitchFamily="18" charset="0"/>
                        </a:rPr>
                        <a:t>Intimate</a:t>
                      </a:r>
                      <a:endParaRPr kumimoji="0" lang="en-US" sz="1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cs typeface="Times New Roman" pitchFamily="18" charset="0"/>
                        </a:rPr>
                        <a:t>Language between close friends &amp; family. Assumes large amount of background knowledge. One word may carry much meaning. Much use of ellipsis and/or slang or “pet” words.</a:t>
                      </a:r>
                      <a:endParaRPr kumimoji="0" lang="en-US" sz="15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8205" name="Text Box 102"/>
          <p:cNvSpPr txBox="1">
            <a:spLocks noChangeArrowheads="1"/>
          </p:cNvSpPr>
          <p:nvPr/>
        </p:nvSpPr>
        <p:spPr bwMode="auto">
          <a:xfrm>
            <a:off x="457200" y="6400800"/>
            <a:ext cx="8153400" cy="274638"/>
          </a:xfrm>
          <a:prstGeom prst="rect">
            <a:avLst/>
          </a:prstGeom>
          <a:noFill/>
          <a:ln w="9525">
            <a:noFill/>
            <a:miter lim="800000"/>
            <a:headEnd/>
            <a:tailEnd/>
          </a:ln>
        </p:spPr>
        <p:txBody>
          <a:bodyPr>
            <a:spAutoFit/>
          </a:bodyPr>
          <a:lstStyle/>
          <a:p>
            <a:pPr eaLnBrk="0" hangingPunct="0">
              <a:spcBef>
                <a:spcPct val="50000"/>
              </a:spcBef>
            </a:pPr>
            <a:r>
              <a:rPr lang="en-US" sz="1200" i="1"/>
              <a:t>From </a:t>
            </a:r>
            <a:r>
              <a:rPr lang="en-US" sz="1200" i="1" u="sng"/>
              <a:t>The Five Clocks</a:t>
            </a:r>
            <a:r>
              <a:rPr lang="en-US" sz="1200" i="1"/>
              <a:t>, Martin Joos, Harcourt Brace, 1967. Adapted in Montano-Harmon (03) &amp; Payne (05).</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endParaRPr lang="en-US"/>
          </a:p>
        </p:txBody>
      </p:sp>
      <p:sp>
        <p:nvSpPr>
          <p:cNvPr id="209923" name="Rectangle 3"/>
          <p:cNvSpPr>
            <a:spLocks noGrp="1" noChangeArrowheads="1"/>
          </p:cNvSpPr>
          <p:nvPr>
            <p:ph idx="1"/>
          </p:nvPr>
        </p:nvSpPr>
        <p:spPr/>
        <p:txBody>
          <a:bodyPr/>
          <a:lstStyle/>
          <a:p>
            <a:pPr eaLnBrk="1" hangingPunct="1">
              <a:buFont typeface="Wingdings" pitchFamily="-108" charset="2"/>
              <a:buChar char="u"/>
              <a:defRPr/>
            </a:pPr>
            <a:endParaRPr lang="en-US"/>
          </a:p>
        </p:txBody>
      </p:sp>
      <p:sp>
        <p:nvSpPr>
          <p:cNvPr id="179204" name="Rectangle 4"/>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pic>
        <p:nvPicPr>
          <p:cNvPr id="179205" name="Picture 7" descr="Zits2"/>
          <p:cNvPicPr>
            <a:picLocks noChangeAspect="1" noChangeArrowheads="1"/>
          </p:cNvPicPr>
          <p:nvPr/>
        </p:nvPicPr>
        <p:blipFill>
          <a:blip r:embed="rId3" cstate="print"/>
          <a:srcRect/>
          <a:stretch>
            <a:fillRect/>
          </a:stretch>
        </p:blipFill>
        <p:spPr bwMode="auto">
          <a:xfrm>
            <a:off x="-23813" y="914400"/>
            <a:ext cx="9167813"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endParaRPr lang="en-US"/>
          </a:p>
        </p:txBody>
      </p:sp>
      <p:sp>
        <p:nvSpPr>
          <p:cNvPr id="208899" name="Rectangle 3"/>
          <p:cNvSpPr>
            <a:spLocks noGrp="1" noChangeArrowheads="1"/>
          </p:cNvSpPr>
          <p:nvPr>
            <p:ph idx="1"/>
          </p:nvPr>
        </p:nvSpPr>
        <p:spPr/>
        <p:txBody>
          <a:bodyPr/>
          <a:lstStyle/>
          <a:p>
            <a:pPr eaLnBrk="1" hangingPunct="1">
              <a:buFont typeface="Wingdings" pitchFamily="-108" charset="2"/>
              <a:buChar char="u"/>
              <a:defRPr/>
            </a:pPr>
            <a:endParaRPr lang="en-US"/>
          </a:p>
        </p:txBody>
      </p:sp>
      <p:sp>
        <p:nvSpPr>
          <p:cNvPr id="180228" name="Rectangle 4"/>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pic>
        <p:nvPicPr>
          <p:cNvPr id="180229" name="Picture 7" descr="Zits1"/>
          <p:cNvPicPr>
            <a:picLocks noChangeAspect="1" noChangeArrowheads="1"/>
          </p:cNvPicPr>
          <p:nvPr/>
        </p:nvPicPr>
        <p:blipFill>
          <a:blip r:embed="rId3" cstate="print"/>
          <a:srcRect/>
          <a:stretch>
            <a:fillRect/>
          </a:stretch>
        </p:blipFill>
        <p:spPr bwMode="auto">
          <a:xfrm>
            <a:off x="0" y="609600"/>
            <a:ext cx="9144000" cy="421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228600" y="533400"/>
            <a:ext cx="8229600" cy="1066800"/>
          </a:xfrm>
        </p:spPr>
        <p:txBody>
          <a:bodyPr>
            <a:normAutofit/>
          </a:bodyPr>
          <a:lstStyle/>
          <a:p>
            <a:pPr eaLnBrk="1" hangingPunct="1">
              <a:defRPr/>
            </a:pPr>
            <a:r>
              <a:rPr lang="en-US" sz="3200" dirty="0"/>
              <a:t>Multicultural </a:t>
            </a:r>
            <a:r>
              <a:rPr lang="en-US" sz="3200" dirty="0" smtClean="0"/>
              <a:t>Awareness</a:t>
            </a:r>
            <a:r>
              <a:rPr lang="en-US" sz="3200" dirty="0"/>
              <a:t/>
            </a:r>
            <a:br>
              <a:rPr lang="en-US" sz="3200" dirty="0"/>
            </a:br>
            <a:r>
              <a:rPr lang="en-US" sz="3200" dirty="0"/>
              <a:t>Try this:</a:t>
            </a:r>
          </a:p>
        </p:txBody>
      </p:sp>
      <p:sp>
        <p:nvSpPr>
          <p:cNvPr id="794627" name="Rectangle 3"/>
          <p:cNvSpPr>
            <a:spLocks noGrp="1" noChangeArrowheads="1"/>
          </p:cNvSpPr>
          <p:nvPr>
            <p:ph idx="1"/>
          </p:nvPr>
        </p:nvSpPr>
        <p:spPr>
          <a:xfrm>
            <a:off x="332020" y="1828800"/>
            <a:ext cx="8534400" cy="5029200"/>
          </a:xfrm>
        </p:spPr>
        <p:txBody>
          <a:bodyPr>
            <a:normAutofit fontScale="62500" lnSpcReduction="20000"/>
          </a:bodyPr>
          <a:lstStyle/>
          <a:p>
            <a:pPr eaLnBrk="1" hangingPunct="1">
              <a:lnSpc>
                <a:spcPct val="120000"/>
              </a:lnSpc>
              <a:buFont typeface="Wingdings" pitchFamily="2" charset="2"/>
              <a:buNone/>
              <a:defRPr/>
            </a:pPr>
            <a:r>
              <a:rPr lang="en-US" sz="2700" dirty="0" smtClean="0"/>
              <a:t>We start with ourselves. Consider categories of culture, discourse patterns, registers, personal sociocultural </a:t>
            </a:r>
            <a:r>
              <a:rPr lang="en-US" sz="2700" dirty="0" smtClean="0"/>
              <a:t>history.  In </a:t>
            </a:r>
            <a:r>
              <a:rPr lang="en-US" sz="2700" dirty="0"/>
              <a:t>a group of </a:t>
            </a:r>
            <a:r>
              <a:rPr lang="en-US" sz="2700" dirty="0" smtClean="0"/>
              <a:t>3 </a:t>
            </a:r>
            <a:r>
              <a:rPr lang="en-US" sz="2700" dirty="0"/>
              <a:t>or </a:t>
            </a:r>
            <a:r>
              <a:rPr lang="en-US" sz="2700" dirty="0" smtClean="0"/>
              <a:t>4:</a:t>
            </a:r>
            <a:endParaRPr lang="en-US" sz="2700" dirty="0"/>
          </a:p>
          <a:p>
            <a:pPr eaLnBrk="1" hangingPunct="1">
              <a:lnSpc>
                <a:spcPct val="120000"/>
              </a:lnSpc>
              <a:buFont typeface="Wingdings" pitchFamily="-108" charset="2"/>
              <a:buChar char="u"/>
              <a:defRPr/>
            </a:pPr>
            <a:r>
              <a:rPr lang="en-US" sz="2700" u="sng" dirty="0" smtClean="0"/>
              <a:t>If you choose to</a:t>
            </a:r>
            <a:r>
              <a:rPr lang="en-US" sz="2700" dirty="0" smtClean="0"/>
              <a:t>, </a:t>
            </a:r>
            <a:r>
              <a:rPr lang="en-US" sz="2700" dirty="0" smtClean="0"/>
              <a:t>please share about </a:t>
            </a:r>
            <a:r>
              <a:rPr lang="en-US" sz="2700" dirty="0" smtClean="0"/>
              <a:t>these</a:t>
            </a:r>
            <a:r>
              <a:rPr lang="en-US" dirty="0" smtClean="0"/>
              <a:t> </a:t>
            </a:r>
            <a:r>
              <a:rPr lang="en-US" sz="2700" dirty="0" smtClean="0"/>
              <a:t>topics:</a:t>
            </a:r>
            <a:endParaRPr lang="en-US" sz="2700" dirty="0"/>
          </a:p>
          <a:p>
            <a:pPr lvl="1" eaLnBrk="1" hangingPunct="1">
              <a:lnSpc>
                <a:spcPct val="120000"/>
              </a:lnSpc>
              <a:defRPr/>
            </a:pPr>
            <a:r>
              <a:rPr lang="en-US" sz="2200" dirty="0" smtClean="0"/>
              <a:t>where </a:t>
            </a:r>
            <a:r>
              <a:rPr lang="en-US" sz="2200" dirty="0"/>
              <a:t>you are from and where your parents were born</a:t>
            </a:r>
          </a:p>
          <a:p>
            <a:pPr lvl="1" eaLnBrk="1" hangingPunct="1">
              <a:lnSpc>
                <a:spcPct val="120000"/>
              </a:lnSpc>
              <a:defRPr/>
            </a:pPr>
            <a:r>
              <a:rPr lang="en-US" sz="2200" dirty="0"/>
              <a:t>which generation you represent in the US for your family</a:t>
            </a:r>
          </a:p>
          <a:p>
            <a:pPr lvl="1" eaLnBrk="1" hangingPunct="1">
              <a:lnSpc>
                <a:spcPct val="120000"/>
              </a:lnSpc>
              <a:defRPr/>
            </a:pPr>
            <a:r>
              <a:rPr lang="en-US" sz="2200" dirty="0" smtClean="0"/>
              <a:t>your ethnic background, gender and disability (if you have one)</a:t>
            </a:r>
          </a:p>
          <a:p>
            <a:pPr lvl="1" eaLnBrk="1" hangingPunct="1">
              <a:lnSpc>
                <a:spcPct val="120000"/>
              </a:lnSpc>
              <a:defRPr/>
            </a:pPr>
            <a:r>
              <a:rPr lang="en-US" sz="2200" dirty="0" smtClean="0"/>
              <a:t>whether you ever felt singled out because of any of </a:t>
            </a:r>
            <a:r>
              <a:rPr lang="en-US" sz="2200" dirty="0" smtClean="0"/>
              <a:t>them</a:t>
            </a:r>
          </a:p>
          <a:p>
            <a:pPr lvl="1">
              <a:lnSpc>
                <a:spcPct val="120000"/>
              </a:lnSpc>
              <a:defRPr/>
            </a:pPr>
            <a:r>
              <a:rPr lang="en-US" sz="2200" dirty="0"/>
              <a:t>if your first language was not English, how was it for you to learn it in social and academic </a:t>
            </a:r>
            <a:r>
              <a:rPr lang="en-US" sz="2200" dirty="0" smtClean="0"/>
              <a:t>settings</a:t>
            </a:r>
            <a:endParaRPr lang="en-US" sz="2200" dirty="0" smtClean="0"/>
          </a:p>
          <a:p>
            <a:pPr lvl="1" eaLnBrk="1" hangingPunct="1">
              <a:lnSpc>
                <a:spcPct val="120000"/>
              </a:lnSpc>
              <a:defRPr/>
            </a:pPr>
            <a:r>
              <a:rPr lang="en-US" sz="2200" dirty="0" smtClean="0"/>
              <a:t>one </a:t>
            </a:r>
            <a:r>
              <a:rPr lang="en-US" sz="2200" dirty="0"/>
              <a:t>Concrete custom or tradition your family practices</a:t>
            </a:r>
          </a:p>
          <a:p>
            <a:pPr lvl="1" eaLnBrk="1" hangingPunct="1">
              <a:lnSpc>
                <a:spcPct val="120000"/>
              </a:lnSpc>
              <a:defRPr/>
            </a:pPr>
            <a:r>
              <a:rPr lang="en-US" sz="2200" dirty="0"/>
              <a:t>one Behavioral custom or tradition </a:t>
            </a:r>
            <a:r>
              <a:rPr lang="en-US" sz="2200" dirty="0" smtClean="0"/>
              <a:t>you </a:t>
            </a:r>
            <a:r>
              <a:rPr lang="en-US" sz="2200" dirty="0"/>
              <a:t>family </a:t>
            </a:r>
            <a:r>
              <a:rPr lang="en-US" sz="2200" dirty="0" smtClean="0"/>
              <a:t>practices</a:t>
            </a:r>
          </a:p>
          <a:p>
            <a:pPr lvl="1" eaLnBrk="1" hangingPunct="1">
              <a:lnSpc>
                <a:spcPct val="120000"/>
              </a:lnSpc>
              <a:defRPr/>
            </a:pPr>
            <a:r>
              <a:rPr lang="en-US" sz="2200" dirty="0" smtClean="0"/>
              <a:t>tell whether your family communicates in a more direct or indirect </a:t>
            </a:r>
            <a:r>
              <a:rPr lang="en-US" sz="2200" dirty="0" smtClean="0"/>
              <a:t>way</a:t>
            </a:r>
          </a:p>
          <a:p>
            <a:pPr lvl="1" eaLnBrk="1" hangingPunct="1">
              <a:lnSpc>
                <a:spcPct val="120000"/>
              </a:lnSpc>
              <a:defRPr/>
            </a:pPr>
            <a:r>
              <a:rPr lang="en-US" sz="2200" dirty="0" smtClean="0"/>
              <a:t>some </a:t>
            </a:r>
            <a:r>
              <a:rPr lang="en-US" sz="2200" dirty="0" smtClean="0"/>
              <a:t>of the linguistic markers (slang) of your own teen culture</a:t>
            </a:r>
          </a:p>
          <a:p>
            <a:pPr lvl="2" eaLnBrk="1" hangingPunct="1">
              <a:lnSpc>
                <a:spcPct val="120000"/>
              </a:lnSpc>
              <a:defRPr/>
            </a:pPr>
            <a:r>
              <a:rPr lang="en-US" sz="2000" dirty="0" smtClean="0"/>
              <a:t>How did you say “That’s really great” around your friends when you were 15?</a:t>
            </a:r>
          </a:p>
          <a:p>
            <a:pPr lvl="2" eaLnBrk="1" hangingPunct="1">
              <a:lnSpc>
                <a:spcPct val="120000"/>
              </a:lnSpc>
              <a:defRPr/>
            </a:pPr>
            <a:r>
              <a:rPr lang="en-US" sz="2000" dirty="0" smtClean="0"/>
              <a:t>What else were common words or patterns of speech for you back then?</a:t>
            </a:r>
          </a:p>
          <a:p>
            <a:pPr lvl="2" eaLnBrk="1" hangingPunct="1">
              <a:lnSpc>
                <a:spcPct val="120000"/>
              </a:lnSpc>
              <a:defRPr/>
            </a:pPr>
            <a:r>
              <a:rPr lang="en-US" sz="2000" dirty="0" smtClean="0"/>
              <a:t>How about now?</a:t>
            </a:r>
          </a:p>
          <a:p>
            <a:pPr lvl="1" eaLnBrk="1" hangingPunct="1">
              <a:lnSpc>
                <a:spcPct val="120000"/>
              </a:lnSpc>
              <a:buNone/>
              <a:defRPr/>
            </a:pPr>
            <a:endParaRPr lang="en-US" sz="2200" dirty="0"/>
          </a:p>
          <a:p>
            <a:pPr eaLnBrk="1" hangingPunct="1">
              <a:lnSpc>
                <a:spcPct val="120000"/>
              </a:lnSpc>
              <a:buFont typeface="Wingdings" pitchFamily="-108" charset="2"/>
              <a:buChar char="u"/>
              <a:defRPr/>
            </a:pPr>
            <a:r>
              <a:rPr lang="en-US" sz="2700" dirty="0"/>
              <a:t>Before beginning, make some private predictions about what you think your colleagues will </a:t>
            </a:r>
            <a:r>
              <a:rPr lang="en-US" sz="2700" dirty="0" smtClean="0"/>
              <a:t>say</a:t>
            </a:r>
          </a:p>
          <a:p>
            <a:pPr eaLnBrk="1" hangingPunct="1">
              <a:lnSpc>
                <a:spcPct val="120000"/>
              </a:lnSpc>
              <a:buFont typeface="Wingdings" pitchFamily="-108" charset="2"/>
              <a:buChar char="u"/>
              <a:defRPr/>
            </a:pPr>
            <a:r>
              <a:rPr lang="en-US" sz="2700" dirty="0" smtClean="0"/>
              <a:t>Consider how your students might answer these</a:t>
            </a:r>
            <a:endParaRPr lang="en-US" sz="2700" dirty="0"/>
          </a:p>
        </p:txBody>
      </p:sp>
      <p:pic>
        <p:nvPicPr>
          <p:cNvPr id="38914" name="Picture 2" descr="http://www.eurocentres.com/sites/default/files/styles/ec_header_image/public/course_conversation_plus_panorama.jpg?itok=Qp4tdnj9"/>
          <p:cNvPicPr>
            <a:picLocks noChangeAspect="1" noChangeArrowheads="1"/>
          </p:cNvPicPr>
          <p:nvPr/>
        </p:nvPicPr>
        <p:blipFill>
          <a:blip r:embed="rId3" cstate="print"/>
          <a:srcRect/>
          <a:stretch>
            <a:fillRect/>
          </a:stretch>
        </p:blipFill>
        <p:spPr bwMode="auto">
          <a:xfrm>
            <a:off x="5257800" y="304800"/>
            <a:ext cx="3599095" cy="149501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470025"/>
          </a:xfrm>
        </p:spPr>
        <p:txBody>
          <a:bodyPr>
            <a:normAutofit fontScale="90000"/>
          </a:bodyPr>
          <a:lstStyle/>
          <a:p>
            <a:r>
              <a:rPr lang="en-US" dirty="0" smtClean="0"/>
              <a:t>What does a culturally responsive school NOT look/sound like?</a:t>
            </a:r>
            <a:endParaRPr lang="en-US" dirty="0"/>
          </a:p>
        </p:txBody>
      </p:sp>
      <p:sp>
        <p:nvSpPr>
          <p:cNvPr id="4" name="Slide Number Placeholder 3"/>
          <p:cNvSpPr>
            <a:spLocks noGrp="1"/>
          </p:cNvSpPr>
          <p:nvPr>
            <p:ph type="sldNum" sz="quarter" idx="12"/>
          </p:nvPr>
        </p:nvSpPr>
        <p:spPr/>
        <p:txBody>
          <a:bodyPr/>
          <a:lstStyle/>
          <a:p>
            <a:pPr>
              <a:defRPr/>
            </a:pPr>
            <a:fld id="{AFB64C0C-E4BF-4C72-BBE9-0C7CC182CE48}" type="slidenum">
              <a:rPr lang="en-US" smtClean="0"/>
              <a:pPr>
                <a:defRPr/>
              </a:pPr>
              <a:t>49</a:t>
            </a:fld>
            <a:endParaRPr lang="en-US"/>
          </a:p>
        </p:txBody>
      </p:sp>
      <p:pic>
        <p:nvPicPr>
          <p:cNvPr id="5" name="Picture 2" descr="http://fredericsdurbin.files.wordpress.com/2008/08/000_10221.jpg"/>
          <p:cNvPicPr>
            <a:picLocks noChangeAspect="1" noChangeArrowheads="1"/>
          </p:cNvPicPr>
          <p:nvPr/>
        </p:nvPicPr>
        <p:blipFill>
          <a:blip r:embed="rId2" cstate="print"/>
          <a:srcRect/>
          <a:stretch>
            <a:fillRect/>
          </a:stretch>
        </p:blipFill>
        <p:spPr bwMode="auto">
          <a:xfrm rot="21298256">
            <a:off x="906229" y="2362485"/>
            <a:ext cx="5509541" cy="4088144"/>
          </a:xfrm>
          <a:prstGeom prst="rect">
            <a:avLst/>
          </a:prstGeom>
          <a:noFill/>
          <a:scene3d>
            <a:camera prst="orthographicFront"/>
            <a:lightRig rig="threePt" dir="t"/>
          </a:scene3d>
          <a:sp3d>
            <a:bevelT w="127000" h="13335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3" y="838200"/>
            <a:ext cx="8229600" cy="1066800"/>
          </a:xfrm>
        </p:spPr>
        <p:txBody>
          <a:bodyPr/>
          <a:lstStyle/>
          <a:p>
            <a:pPr algn="ctr">
              <a:defRPr/>
            </a:pPr>
            <a:r>
              <a:rPr lang="en-US" b="1" dirty="0" smtClean="0">
                <a:ln w="10541" cmpd="sng">
                  <a:solidFill>
                    <a:schemeClr val="accent1">
                      <a:shade val="88000"/>
                      <a:satMod val="110000"/>
                    </a:schemeClr>
                  </a:solidFill>
                  <a:prstDash val="solid"/>
                </a:ln>
                <a:solidFill>
                  <a:schemeClr val="accent6">
                    <a:lumMod val="60000"/>
                    <a:lumOff val="40000"/>
                  </a:schemeClr>
                </a:solidFill>
              </a:rPr>
              <a:t>Student Demographics</a:t>
            </a:r>
            <a:endParaRPr lang="en-US" b="1" dirty="0">
              <a:ln w="10541" cmpd="sng">
                <a:solidFill>
                  <a:schemeClr val="accent1">
                    <a:shade val="88000"/>
                    <a:satMod val="110000"/>
                  </a:schemeClr>
                </a:solidFill>
                <a:prstDash val="solid"/>
              </a:ln>
              <a:solidFill>
                <a:schemeClr val="accent6">
                  <a:lumMod val="60000"/>
                  <a:lumOff val="40000"/>
                </a:schemeClr>
              </a:solidFill>
            </a:endParaRPr>
          </a:p>
        </p:txBody>
      </p:sp>
      <p:sp>
        <p:nvSpPr>
          <p:cNvPr id="3" name="Content Placeholder 2"/>
          <p:cNvSpPr>
            <a:spLocks noGrp="1"/>
          </p:cNvSpPr>
          <p:nvPr>
            <p:ph idx="1"/>
          </p:nvPr>
        </p:nvSpPr>
        <p:spPr>
          <a:xfrm>
            <a:off x="0" y="1905000"/>
            <a:ext cx="9144000" cy="4953000"/>
          </a:xfrm>
        </p:spPr>
        <p:txBody>
          <a:bodyPr>
            <a:normAutofit/>
          </a:bodyPr>
          <a:lstStyle/>
          <a:p>
            <a:pPr>
              <a:defRPr/>
            </a:pPr>
            <a:r>
              <a:rPr lang="en-US" sz="2000" dirty="0" smtClean="0"/>
              <a:t>Enrollment:				2,900 + Students</a:t>
            </a:r>
          </a:p>
          <a:p>
            <a:pPr>
              <a:defRPr/>
            </a:pPr>
            <a:r>
              <a:rPr lang="en-US" sz="2000" dirty="0" smtClean="0"/>
              <a:t>Gender:				 51.8% Male/ 48.2% Female</a:t>
            </a:r>
          </a:p>
          <a:p>
            <a:pPr>
              <a:defRPr/>
            </a:pPr>
            <a:r>
              <a:rPr lang="en-US" sz="2000" dirty="0" smtClean="0"/>
              <a:t>Race/Ethnicity:	</a:t>
            </a:r>
          </a:p>
          <a:p>
            <a:pPr lvl="1">
              <a:defRPr/>
            </a:pPr>
            <a:r>
              <a:rPr lang="en-US" sz="2000" dirty="0" smtClean="0"/>
              <a:t>American Indian/Native 		0.7%</a:t>
            </a:r>
          </a:p>
          <a:p>
            <a:pPr lvl="1">
              <a:defRPr/>
            </a:pPr>
            <a:r>
              <a:rPr lang="en-US" sz="2000" smtClean="0"/>
              <a:t>Asian/Pacific Islander</a:t>
            </a:r>
            <a:r>
              <a:rPr lang="en-US" sz="2000" dirty="0" smtClean="0"/>
              <a:t>	</a:t>
            </a:r>
            <a:r>
              <a:rPr lang="en-US" sz="2000" smtClean="0"/>
              <a:t>	28.3</a:t>
            </a:r>
            <a:r>
              <a:rPr lang="en-US" sz="2000" dirty="0" smtClean="0"/>
              <a:t>%</a:t>
            </a:r>
          </a:p>
          <a:p>
            <a:pPr lvl="1">
              <a:defRPr/>
            </a:pPr>
            <a:r>
              <a:rPr lang="en-US" sz="2000" dirty="0" smtClean="0"/>
              <a:t>Black/African American		19.5%</a:t>
            </a:r>
          </a:p>
          <a:p>
            <a:pPr lvl="1">
              <a:defRPr/>
            </a:pPr>
            <a:r>
              <a:rPr lang="en-US" sz="2000" dirty="0" smtClean="0"/>
              <a:t>Hispanic				26.4%</a:t>
            </a:r>
          </a:p>
          <a:p>
            <a:pPr lvl="1">
              <a:defRPr/>
            </a:pPr>
            <a:r>
              <a:rPr lang="en-US" sz="2000" dirty="0" smtClean="0"/>
              <a:t>White 				</a:t>
            </a:r>
            <a:r>
              <a:rPr lang="en-US" sz="2000" dirty="0"/>
              <a:t>1</a:t>
            </a:r>
            <a:r>
              <a:rPr lang="en-US" sz="2000" dirty="0" smtClean="0"/>
              <a:t>5.4%</a:t>
            </a:r>
          </a:p>
          <a:p>
            <a:pPr lvl="1">
              <a:defRPr/>
            </a:pPr>
            <a:r>
              <a:rPr lang="en-US" sz="2000" dirty="0" smtClean="0"/>
              <a:t>Mixed/Multi Race			6.1%</a:t>
            </a:r>
          </a:p>
          <a:p>
            <a:pPr>
              <a:defRPr/>
            </a:pPr>
            <a:r>
              <a:rPr lang="en-US" sz="2000" dirty="0" smtClean="0"/>
              <a:t>Poverty/F &amp;R: 			</a:t>
            </a:r>
            <a:r>
              <a:rPr lang="en-US" sz="2000" dirty="0"/>
              <a:t>7</a:t>
            </a:r>
            <a:r>
              <a:rPr lang="en-US" sz="2000" dirty="0" smtClean="0"/>
              <a:t>7.6%</a:t>
            </a:r>
          </a:p>
          <a:p>
            <a:pPr>
              <a:defRPr/>
            </a:pPr>
            <a:r>
              <a:rPr lang="en-US" sz="2000" dirty="0" smtClean="0"/>
              <a:t>Sped:				9.2%</a:t>
            </a:r>
          </a:p>
          <a:p>
            <a:pPr>
              <a:defRPr/>
            </a:pPr>
            <a:r>
              <a:rPr lang="en-US" sz="2000" dirty="0" smtClean="0"/>
              <a:t>Tran. Bilingual: 			38.6%</a:t>
            </a:r>
          </a:p>
          <a:p>
            <a:pPr>
              <a:buFont typeface="Georgia" pitchFamily="18" charset="0"/>
              <a:buNone/>
              <a:defRPr/>
            </a:pPr>
            <a:endParaRPr lang="en-US" sz="2000" dirty="0" smtClean="0"/>
          </a:p>
          <a:p>
            <a:pPr>
              <a:buFont typeface="Georgia" pitchFamily="18" charset="0"/>
              <a:buNone/>
              <a:defRPr/>
            </a:pPr>
            <a:r>
              <a:rPr lang="en-US" sz="2000" dirty="0" smtClean="0"/>
              <a:t>			          </a:t>
            </a:r>
            <a:r>
              <a:rPr lang="en-US" sz="1200" dirty="0" smtClean="0"/>
              <a:t>Washington State Report Card 2012-2013</a:t>
            </a:r>
            <a:endParaRPr lang="en-US" sz="2000" dirty="0" smtClean="0"/>
          </a:p>
          <a:p>
            <a:pPr>
              <a:buFont typeface="Georgia" pitchFamily="18" charset="0"/>
              <a:buNone/>
              <a:defRPr/>
            </a:pPr>
            <a:endParaRPr lang="en-US" sz="2000" dirty="0" smtClean="0"/>
          </a:p>
          <a:p>
            <a:pPr>
              <a:buFont typeface="Georgia" pitchFamily="18" charset="0"/>
              <a:buNone/>
              <a:defRPr/>
            </a:pPr>
            <a:endParaRPr lang="en-US" sz="2000" dirty="0" smtClean="0"/>
          </a:p>
          <a:p>
            <a:pPr lvl="1">
              <a:buFont typeface="Georgia" pitchFamily="18" charset="0"/>
              <a:buNone/>
              <a:defRPr/>
            </a:pPr>
            <a:endParaRPr lang="en-US" sz="2000" dirty="0" smtClean="0"/>
          </a:p>
        </p:txBody>
      </p:sp>
    </p:spTree>
    <p:extLst>
      <p:ext uri="{BB962C8B-B14F-4D97-AF65-F5344CB8AC3E}">
        <p14:creationId xmlns:p14="http://schemas.microsoft.com/office/powerpoint/2010/main" val="349810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685800" y="609600"/>
            <a:ext cx="6924675" cy="625475"/>
          </a:xfrm>
        </p:spPr>
        <p:txBody>
          <a:bodyPr>
            <a:normAutofit fontScale="90000"/>
          </a:bodyPr>
          <a:lstStyle/>
          <a:p>
            <a:pPr eaLnBrk="1" hangingPunct="1">
              <a:defRPr/>
            </a:pPr>
            <a:r>
              <a:rPr lang="en-US" sz="4300" dirty="0"/>
              <a:t>Teacher Talk</a:t>
            </a:r>
          </a:p>
        </p:txBody>
      </p:sp>
      <p:sp>
        <p:nvSpPr>
          <p:cNvPr id="441347" name="Rectangle 3"/>
          <p:cNvSpPr>
            <a:spLocks noGrp="1" noChangeArrowheads="1"/>
          </p:cNvSpPr>
          <p:nvPr>
            <p:ph type="body" sz="half" idx="1"/>
          </p:nvPr>
        </p:nvSpPr>
        <p:spPr>
          <a:xfrm>
            <a:off x="457200" y="1857375"/>
            <a:ext cx="7348538" cy="3684588"/>
          </a:xfrm>
        </p:spPr>
        <p:txBody>
          <a:bodyPr/>
          <a:lstStyle/>
          <a:p>
            <a:pPr eaLnBrk="1" hangingPunct="1">
              <a:lnSpc>
                <a:spcPct val="90000"/>
              </a:lnSpc>
              <a:buFont typeface="Wingdings" pitchFamily="-108" charset="2"/>
              <a:buChar char="u"/>
              <a:defRPr/>
            </a:pPr>
            <a:r>
              <a:rPr lang="en-US" sz="2100" dirty="0"/>
              <a:t>Teachers make about twice as many utterances as do students</a:t>
            </a:r>
            <a:r>
              <a:rPr lang="en-US" sz="2100" dirty="0" smtClean="0"/>
              <a:t>. (I’ve heard as much as 9:1)</a:t>
            </a:r>
            <a:endParaRPr lang="en-US" sz="2100" dirty="0"/>
          </a:p>
          <a:p>
            <a:pPr eaLnBrk="1" hangingPunct="1">
              <a:lnSpc>
                <a:spcPct val="90000"/>
              </a:lnSpc>
              <a:buFont typeface="Wingdings" pitchFamily="2" charset="2"/>
              <a:buNone/>
              <a:defRPr/>
            </a:pPr>
            <a:endParaRPr lang="en-US" sz="2100" dirty="0"/>
          </a:p>
          <a:p>
            <a:pPr eaLnBrk="1" hangingPunct="1">
              <a:lnSpc>
                <a:spcPct val="90000"/>
              </a:lnSpc>
              <a:buFont typeface="Wingdings" pitchFamily="-108" charset="2"/>
              <a:buChar char="u"/>
              <a:defRPr/>
            </a:pPr>
            <a:r>
              <a:rPr lang="en-US" sz="2100" dirty="0"/>
              <a:t>In over half the interactions that teachers have with students, students do not produce any language.</a:t>
            </a:r>
          </a:p>
          <a:p>
            <a:pPr eaLnBrk="1" hangingPunct="1">
              <a:lnSpc>
                <a:spcPct val="90000"/>
              </a:lnSpc>
              <a:buFont typeface="Wingdings" pitchFamily="2" charset="2"/>
              <a:buNone/>
              <a:defRPr/>
            </a:pPr>
            <a:endParaRPr lang="en-US" sz="2100" dirty="0"/>
          </a:p>
          <a:p>
            <a:pPr eaLnBrk="1" hangingPunct="1">
              <a:lnSpc>
                <a:spcPct val="90000"/>
              </a:lnSpc>
              <a:buFont typeface="Wingdings" pitchFamily="-108" charset="2"/>
              <a:buChar char="u"/>
              <a:defRPr/>
            </a:pPr>
            <a:r>
              <a:rPr lang="en-US" sz="2100" dirty="0"/>
              <a:t>When students do respond, they typically provide </a:t>
            </a:r>
            <a:r>
              <a:rPr lang="en-US" sz="2100" dirty="0" smtClean="0"/>
              <a:t>only simple one or two word information </a:t>
            </a:r>
            <a:r>
              <a:rPr lang="en-US" sz="2100" dirty="0"/>
              <a:t>recall </a:t>
            </a:r>
            <a:r>
              <a:rPr lang="en-US" sz="2100" dirty="0" smtClean="0"/>
              <a:t>statements (word-burps).</a:t>
            </a:r>
            <a:endParaRPr lang="en-US" sz="2100" dirty="0"/>
          </a:p>
          <a:p>
            <a:pPr eaLnBrk="1" hangingPunct="1">
              <a:lnSpc>
                <a:spcPct val="90000"/>
              </a:lnSpc>
              <a:buFont typeface="Wingdings" pitchFamily="2" charset="2"/>
              <a:buNone/>
              <a:defRPr/>
            </a:pPr>
            <a:endParaRPr lang="en-US" sz="2100" dirty="0"/>
          </a:p>
          <a:p>
            <a:pPr eaLnBrk="1" hangingPunct="1">
              <a:lnSpc>
                <a:spcPct val="90000"/>
              </a:lnSpc>
              <a:buFont typeface="Wingdings" pitchFamily="2" charset="2"/>
              <a:buNone/>
              <a:defRPr/>
            </a:pPr>
            <a:r>
              <a:rPr lang="en-US" sz="1400" dirty="0"/>
              <a:t>(Goldenberg, 1992-1993)</a:t>
            </a:r>
          </a:p>
        </p:txBody>
      </p:sp>
      <p:pic>
        <p:nvPicPr>
          <p:cNvPr id="188421" name="Picture 5" descr="MCj01983650000[1]"/>
          <p:cNvPicPr>
            <a:picLocks noGrp="1" noChangeAspect="1" noChangeArrowheads="1"/>
          </p:cNvPicPr>
          <p:nvPr>
            <p:ph sz="half" idx="2"/>
          </p:nvPr>
        </p:nvPicPr>
        <p:blipFill>
          <a:blip r:embed="rId3" cstate="print"/>
          <a:stretch>
            <a:fillRect/>
          </a:stretch>
        </p:blipFill>
        <p:spPr>
          <a:xfrm>
            <a:off x="5638800" y="4477719"/>
            <a:ext cx="2895600" cy="2380281"/>
          </a:xfrm>
        </p:spPr>
      </p:pic>
      <p:sp>
        <p:nvSpPr>
          <p:cNvPr id="188420" name="Text Box 4"/>
          <p:cNvSpPr txBox="1">
            <a:spLocks noChangeArrowheads="1"/>
          </p:cNvSpPr>
          <p:nvPr/>
        </p:nvSpPr>
        <p:spPr bwMode="auto">
          <a:xfrm>
            <a:off x="7467600" y="6248400"/>
            <a:ext cx="184150" cy="366713"/>
          </a:xfrm>
          <a:prstGeom prst="rect">
            <a:avLst/>
          </a:prstGeom>
          <a:noFill/>
          <a:ln w="9525" algn="ctr">
            <a:noFill/>
            <a:miter lim="800000"/>
            <a:headEnd/>
            <a:tailEnd/>
          </a:ln>
        </p:spPr>
        <p:txBody>
          <a:bodyPr wrap="none">
            <a:spAutoFit/>
          </a:bodyPr>
          <a:lstStyle/>
          <a:p>
            <a:pPr eaLnBrk="0" hangingPunct="0"/>
            <a:endParaRPr lang="en-US"/>
          </a:p>
        </p:txBody>
      </p:sp>
      <p:sp>
        <p:nvSpPr>
          <p:cNvPr id="188422" name="Text Box 6"/>
          <p:cNvSpPr txBox="1">
            <a:spLocks noChangeArrowheads="1"/>
          </p:cNvSpPr>
          <p:nvPr/>
        </p:nvSpPr>
        <p:spPr bwMode="auto">
          <a:xfrm>
            <a:off x="152400" y="6324600"/>
            <a:ext cx="4689475" cy="304800"/>
          </a:xfrm>
          <a:prstGeom prst="rect">
            <a:avLst/>
          </a:prstGeom>
          <a:noFill/>
          <a:ln w="9525">
            <a:noFill/>
            <a:miter lim="800000"/>
            <a:headEnd/>
            <a:tailEnd/>
          </a:ln>
        </p:spPr>
        <p:txBody>
          <a:bodyPr>
            <a:spAutoFit/>
          </a:bodyPr>
          <a:lstStyle/>
          <a:p>
            <a:r>
              <a:rPr lang="en-US" sz="1400" dirty="0">
                <a:latin typeface="Arial" charset="0"/>
              </a:rPr>
              <a:t>(</a:t>
            </a:r>
            <a:r>
              <a:rPr lang="en-US" sz="1400" i="1" dirty="0">
                <a:latin typeface="Arial" charset="0"/>
              </a:rPr>
              <a:t>Making Content Comprehensible</a:t>
            </a:r>
            <a:r>
              <a:rPr lang="en-US" sz="1400" dirty="0">
                <a:latin typeface="Arial" charset="0"/>
              </a:rPr>
              <a:t>, 2004, p. 103)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down)">
                                      <p:cBhvr>
                                        <p:cTn id="7" dur="580">
                                          <p:stCondLst>
                                            <p:cond delay="0"/>
                                          </p:stCondLst>
                                        </p:cTn>
                                        <p:tgtEl>
                                          <p:spTgt spid="441347">
                                            <p:txEl>
                                              <p:pRg st="0" end="0"/>
                                            </p:txEl>
                                          </p:spTgt>
                                        </p:tgtEl>
                                      </p:cBhvr>
                                    </p:animEffect>
                                    <p:anim calcmode="lin" valueType="num">
                                      <p:cBhvr>
                                        <p:cTn id="8" dur="1822" tmFilter="0,0; 0.14,0.36; 0.43,0.73; 0.71,0.91; 1.0,1.0">
                                          <p:stCondLst>
                                            <p:cond delay="0"/>
                                          </p:stCondLst>
                                        </p:cTn>
                                        <p:tgtEl>
                                          <p:spTgt spid="44134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134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134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134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134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1347">
                                            <p:txEl>
                                              <p:pRg st="0" end="0"/>
                                            </p:txEl>
                                          </p:spTgt>
                                        </p:tgtEl>
                                      </p:cBhvr>
                                      <p:to x="100000" y="60000"/>
                                    </p:animScale>
                                    <p:animScale>
                                      <p:cBhvr>
                                        <p:cTn id="14" dur="166" decel="50000">
                                          <p:stCondLst>
                                            <p:cond delay="676"/>
                                          </p:stCondLst>
                                        </p:cTn>
                                        <p:tgtEl>
                                          <p:spTgt spid="441347">
                                            <p:txEl>
                                              <p:pRg st="0" end="0"/>
                                            </p:txEl>
                                          </p:spTgt>
                                        </p:tgtEl>
                                      </p:cBhvr>
                                      <p:to x="100000" y="100000"/>
                                    </p:animScale>
                                    <p:animScale>
                                      <p:cBhvr>
                                        <p:cTn id="15" dur="26">
                                          <p:stCondLst>
                                            <p:cond delay="1312"/>
                                          </p:stCondLst>
                                        </p:cTn>
                                        <p:tgtEl>
                                          <p:spTgt spid="441347">
                                            <p:txEl>
                                              <p:pRg st="0" end="0"/>
                                            </p:txEl>
                                          </p:spTgt>
                                        </p:tgtEl>
                                      </p:cBhvr>
                                      <p:to x="100000" y="80000"/>
                                    </p:animScale>
                                    <p:animScale>
                                      <p:cBhvr>
                                        <p:cTn id="16" dur="166" decel="50000">
                                          <p:stCondLst>
                                            <p:cond delay="1338"/>
                                          </p:stCondLst>
                                        </p:cTn>
                                        <p:tgtEl>
                                          <p:spTgt spid="441347">
                                            <p:txEl>
                                              <p:pRg st="0" end="0"/>
                                            </p:txEl>
                                          </p:spTgt>
                                        </p:tgtEl>
                                      </p:cBhvr>
                                      <p:to x="100000" y="100000"/>
                                    </p:animScale>
                                    <p:animScale>
                                      <p:cBhvr>
                                        <p:cTn id="17" dur="26">
                                          <p:stCondLst>
                                            <p:cond delay="1642"/>
                                          </p:stCondLst>
                                        </p:cTn>
                                        <p:tgtEl>
                                          <p:spTgt spid="441347">
                                            <p:txEl>
                                              <p:pRg st="0" end="0"/>
                                            </p:txEl>
                                          </p:spTgt>
                                        </p:tgtEl>
                                      </p:cBhvr>
                                      <p:to x="100000" y="90000"/>
                                    </p:animScale>
                                    <p:animScale>
                                      <p:cBhvr>
                                        <p:cTn id="18" dur="166" decel="50000">
                                          <p:stCondLst>
                                            <p:cond delay="1668"/>
                                          </p:stCondLst>
                                        </p:cTn>
                                        <p:tgtEl>
                                          <p:spTgt spid="441347">
                                            <p:txEl>
                                              <p:pRg st="0" end="0"/>
                                            </p:txEl>
                                          </p:spTgt>
                                        </p:tgtEl>
                                      </p:cBhvr>
                                      <p:to x="100000" y="100000"/>
                                    </p:animScale>
                                    <p:animScale>
                                      <p:cBhvr>
                                        <p:cTn id="19" dur="26">
                                          <p:stCondLst>
                                            <p:cond delay="1808"/>
                                          </p:stCondLst>
                                        </p:cTn>
                                        <p:tgtEl>
                                          <p:spTgt spid="441347">
                                            <p:txEl>
                                              <p:pRg st="0" end="0"/>
                                            </p:txEl>
                                          </p:spTgt>
                                        </p:tgtEl>
                                      </p:cBhvr>
                                      <p:to x="100000" y="95000"/>
                                    </p:animScale>
                                    <p:animScale>
                                      <p:cBhvr>
                                        <p:cTn id="20" dur="166" decel="50000">
                                          <p:stCondLst>
                                            <p:cond delay="1834"/>
                                          </p:stCondLst>
                                        </p:cTn>
                                        <p:tgtEl>
                                          <p:spTgt spid="44134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41347">
                                            <p:txEl>
                                              <p:pRg st="2" end="2"/>
                                            </p:txEl>
                                          </p:spTgt>
                                        </p:tgtEl>
                                        <p:attrNameLst>
                                          <p:attrName>style.visibility</p:attrName>
                                        </p:attrNameLst>
                                      </p:cBhvr>
                                      <p:to>
                                        <p:strVal val="visible"/>
                                      </p:to>
                                    </p:set>
                                    <p:animEffect transition="in" filter="wipe(down)">
                                      <p:cBhvr>
                                        <p:cTn id="25" dur="580">
                                          <p:stCondLst>
                                            <p:cond delay="0"/>
                                          </p:stCondLst>
                                        </p:cTn>
                                        <p:tgtEl>
                                          <p:spTgt spid="441347">
                                            <p:txEl>
                                              <p:pRg st="2" end="2"/>
                                            </p:txEl>
                                          </p:spTgt>
                                        </p:tgtEl>
                                      </p:cBhvr>
                                    </p:animEffect>
                                    <p:anim calcmode="lin" valueType="num">
                                      <p:cBhvr>
                                        <p:cTn id="26" dur="1822" tmFilter="0,0; 0.14,0.36; 0.43,0.73; 0.71,0.91; 1.0,1.0">
                                          <p:stCondLst>
                                            <p:cond delay="0"/>
                                          </p:stCondLst>
                                        </p:cTn>
                                        <p:tgtEl>
                                          <p:spTgt spid="44134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4134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4134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4134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4134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41347">
                                            <p:txEl>
                                              <p:pRg st="2" end="2"/>
                                            </p:txEl>
                                          </p:spTgt>
                                        </p:tgtEl>
                                      </p:cBhvr>
                                      <p:to x="100000" y="60000"/>
                                    </p:animScale>
                                    <p:animScale>
                                      <p:cBhvr>
                                        <p:cTn id="32" dur="166" decel="50000">
                                          <p:stCondLst>
                                            <p:cond delay="676"/>
                                          </p:stCondLst>
                                        </p:cTn>
                                        <p:tgtEl>
                                          <p:spTgt spid="441347">
                                            <p:txEl>
                                              <p:pRg st="2" end="2"/>
                                            </p:txEl>
                                          </p:spTgt>
                                        </p:tgtEl>
                                      </p:cBhvr>
                                      <p:to x="100000" y="100000"/>
                                    </p:animScale>
                                    <p:animScale>
                                      <p:cBhvr>
                                        <p:cTn id="33" dur="26">
                                          <p:stCondLst>
                                            <p:cond delay="1312"/>
                                          </p:stCondLst>
                                        </p:cTn>
                                        <p:tgtEl>
                                          <p:spTgt spid="441347">
                                            <p:txEl>
                                              <p:pRg st="2" end="2"/>
                                            </p:txEl>
                                          </p:spTgt>
                                        </p:tgtEl>
                                      </p:cBhvr>
                                      <p:to x="100000" y="80000"/>
                                    </p:animScale>
                                    <p:animScale>
                                      <p:cBhvr>
                                        <p:cTn id="34" dur="166" decel="50000">
                                          <p:stCondLst>
                                            <p:cond delay="1338"/>
                                          </p:stCondLst>
                                        </p:cTn>
                                        <p:tgtEl>
                                          <p:spTgt spid="441347">
                                            <p:txEl>
                                              <p:pRg st="2" end="2"/>
                                            </p:txEl>
                                          </p:spTgt>
                                        </p:tgtEl>
                                      </p:cBhvr>
                                      <p:to x="100000" y="100000"/>
                                    </p:animScale>
                                    <p:animScale>
                                      <p:cBhvr>
                                        <p:cTn id="35" dur="26">
                                          <p:stCondLst>
                                            <p:cond delay="1642"/>
                                          </p:stCondLst>
                                        </p:cTn>
                                        <p:tgtEl>
                                          <p:spTgt spid="441347">
                                            <p:txEl>
                                              <p:pRg st="2" end="2"/>
                                            </p:txEl>
                                          </p:spTgt>
                                        </p:tgtEl>
                                      </p:cBhvr>
                                      <p:to x="100000" y="90000"/>
                                    </p:animScale>
                                    <p:animScale>
                                      <p:cBhvr>
                                        <p:cTn id="36" dur="166" decel="50000">
                                          <p:stCondLst>
                                            <p:cond delay="1668"/>
                                          </p:stCondLst>
                                        </p:cTn>
                                        <p:tgtEl>
                                          <p:spTgt spid="441347">
                                            <p:txEl>
                                              <p:pRg st="2" end="2"/>
                                            </p:txEl>
                                          </p:spTgt>
                                        </p:tgtEl>
                                      </p:cBhvr>
                                      <p:to x="100000" y="100000"/>
                                    </p:animScale>
                                    <p:animScale>
                                      <p:cBhvr>
                                        <p:cTn id="37" dur="26">
                                          <p:stCondLst>
                                            <p:cond delay="1808"/>
                                          </p:stCondLst>
                                        </p:cTn>
                                        <p:tgtEl>
                                          <p:spTgt spid="441347">
                                            <p:txEl>
                                              <p:pRg st="2" end="2"/>
                                            </p:txEl>
                                          </p:spTgt>
                                        </p:tgtEl>
                                      </p:cBhvr>
                                      <p:to x="100000" y="95000"/>
                                    </p:animScale>
                                    <p:animScale>
                                      <p:cBhvr>
                                        <p:cTn id="38" dur="166" decel="50000">
                                          <p:stCondLst>
                                            <p:cond delay="1834"/>
                                          </p:stCondLst>
                                        </p:cTn>
                                        <p:tgtEl>
                                          <p:spTgt spid="44134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41347">
                                            <p:txEl>
                                              <p:pRg st="4" end="4"/>
                                            </p:txEl>
                                          </p:spTgt>
                                        </p:tgtEl>
                                        <p:attrNameLst>
                                          <p:attrName>style.visibility</p:attrName>
                                        </p:attrNameLst>
                                      </p:cBhvr>
                                      <p:to>
                                        <p:strVal val="visible"/>
                                      </p:to>
                                    </p:set>
                                    <p:animEffect transition="in" filter="wipe(down)">
                                      <p:cBhvr>
                                        <p:cTn id="43" dur="580">
                                          <p:stCondLst>
                                            <p:cond delay="0"/>
                                          </p:stCondLst>
                                        </p:cTn>
                                        <p:tgtEl>
                                          <p:spTgt spid="441347">
                                            <p:txEl>
                                              <p:pRg st="4" end="4"/>
                                            </p:txEl>
                                          </p:spTgt>
                                        </p:tgtEl>
                                      </p:cBhvr>
                                    </p:animEffect>
                                    <p:anim calcmode="lin" valueType="num">
                                      <p:cBhvr>
                                        <p:cTn id="44" dur="1822" tmFilter="0,0; 0.14,0.36; 0.43,0.73; 0.71,0.91; 1.0,1.0">
                                          <p:stCondLst>
                                            <p:cond delay="0"/>
                                          </p:stCondLst>
                                        </p:cTn>
                                        <p:tgtEl>
                                          <p:spTgt spid="441347">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41347">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41347">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41347">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41347">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41347">
                                            <p:txEl>
                                              <p:pRg st="4" end="4"/>
                                            </p:txEl>
                                          </p:spTgt>
                                        </p:tgtEl>
                                      </p:cBhvr>
                                      <p:to x="100000" y="60000"/>
                                    </p:animScale>
                                    <p:animScale>
                                      <p:cBhvr>
                                        <p:cTn id="50" dur="166" decel="50000">
                                          <p:stCondLst>
                                            <p:cond delay="676"/>
                                          </p:stCondLst>
                                        </p:cTn>
                                        <p:tgtEl>
                                          <p:spTgt spid="441347">
                                            <p:txEl>
                                              <p:pRg st="4" end="4"/>
                                            </p:txEl>
                                          </p:spTgt>
                                        </p:tgtEl>
                                      </p:cBhvr>
                                      <p:to x="100000" y="100000"/>
                                    </p:animScale>
                                    <p:animScale>
                                      <p:cBhvr>
                                        <p:cTn id="51" dur="26">
                                          <p:stCondLst>
                                            <p:cond delay="1312"/>
                                          </p:stCondLst>
                                        </p:cTn>
                                        <p:tgtEl>
                                          <p:spTgt spid="441347">
                                            <p:txEl>
                                              <p:pRg st="4" end="4"/>
                                            </p:txEl>
                                          </p:spTgt>
                                        </p:tgtEl>
                                      </p:cBhvr>
                                      <p:to x="100000" y="80000"/>
                                    </p:animScale>
                                    <p:animScale>
                                      <p:cBhvr>
                                        <p:cTn id="52" dur="166" decel="50000">
                                          <p:stCondLst>
                                            <p:cond delay="1338"/>
                                          </p:stCondLst>
                                        </p:cTn>
                                        <p:tgtEl>
                                          <p:spTgt spid="441347">
                                            <p:txEl>
                                              <p:pRg st="4" end="4"/>
                                            </p:txEl>
                                          </p:spTgt>
                                        </p:tgtEl>
                                      </p:cBhvr>
                                      <p:to x="100000" y="100000"/>
                                    </p:animScale>
                                    <p:animScale>
                                      <p:cBhvr>
                                        <p:cTn id="53" dur="26">
                                          <p:stCondLst>
                                            <p:cond delay="1642"/>
                                          </p:stCondLst>
                                        </p:cTn>
                                        <p:tgtEl>
                                          <p:spTgt spid="441347">
                                            <p:txEl>
                                              <p:pRg st="4" end="4"/>
                                            </p:txEl>
                                          </p:spTgt>
                                        </p:tgtEl>
                                      </p:cBhvr>
                                      <p:to x="100000" y="90000"/>
                                    </p:animScale>
                                    <p:animScale>
                                      <p:cBhvr>
                                        <p:cTn id="54" dur="166" decel="50000">
                                          <p:stCondLst>
                                            <p:cond delay="1668"/>
                                          </p:stCondLst>
                                        </p:cTn>
                                        <p:tgtEl>
                                          <p:spTgt spid="441347">
                                            <p:txEl>
                                              <p:pRg st="4" end="4"/>
                                            </p:txEl>
                                          </p:spTgt>
                                        </p:tgtEl>
                                      </p:cBhvr>
                                      <p:to x="100000" y="100000"/>
                                    </p:animScale>
                                    <p:animScale>
                                      <p:cBhvr>
                                        <p:cTn id="55" dur="26">
                                          <p:stCondLst>
                                            <p:cond delay="1808"/>
                                          </p:stCondLst>
                                        </p:cTn>
                                        <p:tgtEl>
                                          <p:spTgt spid="441347">
                                            <p:txEl>
                                              <p:pRg st="4" end="4"/>
                                            </p:txEl>
                                          </p:spTgt>
                                        </p:tgtEl>
                                      </p:cBhvr>
                                      <p:to x="100000" y="95000"/>
                                    </p:animScale>
                                    <p:animScale>
                                      <p:cBhvr>
                                        <p:cTn id="56" dur="166" decel="50000">
                                          <p:stCondLst>
                                            <p:cond delay="1834"/>
                                          </p:stCondLst>
                                        </p:cTn>
                                        <p:tgtEl>
                                          <p:spTgt spid="44134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381000" y="457200"/>
            <a:ext cx="8382000" cy="914400"/>
          </a:xfrm>
        </p:spPr>
        <p:txBody>
          <a:bodyPr>
            <a:normAutofit fontScale="90000"/>
          </a:bodyPr>
          <a:lstStyle/>
          <a:p>
            <a:pPr eaLnBrk="1" hangingPunct="1">
              <a:defRPr/>
            </a:pPr>
            <a:r>
              <a:rPr lang="en-US" sz="3600" dirty="0"/>
              <a:t>Characteristics of Instruction </a:t>
            </a:r>
            <a:br>
              <a:rPr lang="en-US" sz="3600" dirty="0"/>
            </a:br>
            <a:r>
              <a:rPr lang="en-US" sz="3600" dirty="0"/>
              <a:t>Provided to Low-Achieving Groups:</a:t>
            </a:r>
          </a:p>
        </p:txBody>
      </p:sp>
      <p:sp>
        <p:nvSpPr>
          <p:cNvPr id="439299" name="Rectangle 3"/>
          <p:cNvSpPr>
            <a:spLocks noGrp="1" noChangeArrowheads="1"/>
          </p:cNvSpPr>
          <p:nvPr>
            <p:ph idx="1"/>
          </p:nvPr>
        </p:nvSpPr>
        <p:spPr>
          <a:xfrm>
            <a:off x="609600" y="1600200"/>
            <a:ext cx="7059613" cy="3559175"/>
          </a:xfrm>
        </p:spPr>
        <p:txBody>
          <a:bodyPr/>
          <a:lstStyle/>
          <a:p>
            <a:pPr eaLnBrk="1" hangingPunct="1">
              <a:lnSpc>
                <a:spcPct val="90000"/>
              </a:lnSpc>
              <a:buFont typeface="Wingdings" pitchFamily="2" charset="2"/>
              <a:buChar char="§"/>
              <a:defRPr/>
            </a:pPr>
            <a:r>
              <a:rPr lang="en-US" sz="1800" dirty="0"/>
              <a:t>Teachers talk more</a:t>
            </a:r>
          </a:p>
          <a:p>
            <a:pPr eaLnBrk="1" hangingPunct="1">
              <a:lnSpc>
                <a:spcPct val="90000"/>
              </a:lnSpc>
              <a:buFont typeface="Wingdings" pitchFamily="2" charset="2"/>
              <a:buChar char="§"/>
              <a:defRPr/>
            </a:pPr>
            <a:r>
              <a:rPr lang="en-US" sz="1800" dirty="0"/>
              <a:t>Teachers use more structure</a:t>
            </a:r>
          </a:p>
          <a:p>
            <a:pPr eaLnBrk="1" hangingPunct="1">
              <a:lnSpc>
                <a:spcPct val="90000"/>
              </a:lnSpc>
              <a:buFont typeface="Wingdings" pitchFamily="2" charset="2"/>
              <a:buChar char="§"/>
              <a:defRPr/>
            </a:pPr>
            <a:r>
              <a:rPr lang="en-US" sz="1800" dirty="0"/>
              <a:t>Teachers ask lower-level questions</a:t>
            </a:r>
          </a:p>
          <a:p>
            <a:pPr eaLnBrk="1" hangingPunct="1">
              <a:lnSpc>
                <a:spcPct val="90000"/>
              </a:lnSpc>
              <a:buFont typeface="Wingdings" pitchFamily="2" charset="2"/>
              <a:buChar char="§"/>
              <a:defRPr/>
            </a:pPr>
            <a:r>
              <a:rPr lang="en-US" sz="1800" dirty="0"/>
              <a:t>Teachers cover less material</a:t>
            </a:r>
          </a:p>
          <a:p>
            <a:pPr eaLnBrk="1" hangingPunct="1">
              <a:lnSpc>
                <a:spcPct val="90000"/>
              </a:lnSpc>
              <a:buFont typeface="Wingdings" pitchFamily="2" charset="2"/>
              <a:buChar char="§"/>
              <a:defRPr/>
            </a:pPr>
            <a:r>
              <a:rPr lang="en-US" sz="1800" dirty="0"/>
              <a:t>Teachers spend more time on skills and drills</a:t>
            </a:r>
          </a:p>
          <a:p>
            <a:pPr eaLnBrk="1" hangingPunct="1">
              <a:lnSpc>
                <a:spcPct val="90000"/>
              </a:lnSpc>
              <a:buFont typeface="Wingdings" pitchFamily="2" charset="2"/>
              <a:buChar char="§"/>
              <a:defRPr/>
            </a:pPr>
            <a:r>
              <a:rPr lang="en-US" sz="1800" dirty="0"/>
              <a:t>Teachers provide fewer opportunities for leadership and independent research</a:t>
            </a:r>
          </a:p>
          <a:p>
            <a:pPr eaLnBrk="1" hangingPunct="1">
              <a:lnSpc>
                <a:spcPct val="90000"/>
              </a:lnSpc>
              <a:buFont typeface="Wingdings" pitchFamily="2" charset="2"/>
              <a:buChar char="§"/>
              <a:defRPr/>
            </a:pPr>
            <a:r>
              <a:rPr lang="en-US" sz="1800" dirty="0"/>
              <a:t>Teachers encourage more oral than silent reading</a:t>
            </a:r>
          </a:p>
          <a:p>
            <a:pPr eaLnBrk="1" hangingPunct="1">
              <a:lnSpc>
                <a:spcPct val="90000"/>
              </a:lnSpc>
              <a:buFont typeface="Wingdings" pitchFamily="2" charset="2"/>
              <a:buChar char="§"/>
              <a:defRPr/>
            </a:pPr>
            <a:r>
              <a:rPr lang="en-US" sz="1800" dirty="0"/>
              <a:t>Teachers teach less vocabulary</a:t>
            </a:r>
          </a:p>
          <a:p>
            <a:pPr eaLnBrk="1" hangingPunct="1">
              <a:lnSpc>
                <a:spcPct val="90000"/>
              </a:lnSpc>
              <a:buFont typeface="Wingdings" pitchFamily="2" charset="2"/>
              <a:buChar char="§"/>
              <a:defRPr/>
            </a:pPr>
            <a:r>
              <a:rPr lang="en-US" sz="1800" dirty="0"/>
              <a:t>Teachers allow less wait time during questions</a:t>
            </a:r>
          </a:p>
          <a:p>
            <a:pPr eaLnBrk="1" hangingPunct="1">
              <a:lnSpc>
                <a:spcPct val="90000"/>
              </a:lnSpc>
              <a:buFont typeface="Wingdings" pitchFamily="2" charset="2"/>
              <a:buChar char="§"/>
              <a:defRPr/>
            </a:pPr>
            <a:r>
              <a:rPr lang="en-US" sz="1800" dirty="0"/>
              <a:t>Teachers spend twice as much time on behavior and management issues</a:t>
            </a:r>
          </a:p>
        </p:txBody>
      </p:sp>
      <p:sp>
        <p:nvSpPr>
          <p:cNvPr id="187396" name="Text Box 4"/>
          <p:cNvSpPr txBox="1">
            <a:spLocks noChangeArrowheads="1"/>
          </p:cNvSpPr>
          <p:nvPr/>
        </p:nvSpPr>
        <p:spPr bwMode="auto">
          <a:xfrm>
            <a:off x="3810000" y="6400800"/>
            <a:ext cx="4375150" cy="261938"/>
          </a:xfrm>
          <a:prstGeom prst="rect">
            <a:avLst/>
          </a:prstGeom>
          <a:noFill/>
          <a:ln w="9525">
            <a:noFill/>
            <a:miter lim="800000"/>
            <a:headEnd/>
            <a:tailEnd/>
          </a:ln>
        </p:spPr>
        <p:txBody>
          <a:bodyPr>
            <a:spAutoFit/>
          </a:bodyPr>
          <a:lstStyle/>
          <a:p>
            <a:pPr>
              <a:lnSpc>
                <a:spcPct val="80000"/>
              </a:lnSpc>
              <a:spcBef>
                <a:spcPct val="20000"/>
              </a:spcBef>
            </a:pPr>
            <a:r>
              <a:rPr lang="en-US" sz="1400">
                <a:latin typeface="Arial" charset="0"/>
              </a:rPr>
              <a:t>(</a:t>
            </a:r>
            <a:r>
              <a:rPr lang="en-US" sz="1400" i="1">
                <a:latin typeface="Arial" charset="0"/>
              </a:rPr>
              <a:t>Making Content Comprehensible</a:t>
            </a:r>
            <a:r>
              <a:rPr lang="en-US" sz="1400">
                <a:latin typeface="Arial" charset="0"/>
              </a:rPr>
              <a:t>, 2008, p. 126)</a:t>
            </a:r>
          </a:p>
        </p:txBody>
      </p:sp>
      <p:sp>
        <p:nvSpPr>
          <p:cNvPr id="187397" name="Text Box 5"/>
          <p:cNvSpPr txBox="1">
            <a:spLocks noChangeArrowheads="1"/>
          </p:cNvSpPr>
          <p:nvPr/>
        </p:nvSpPr>
        <p:spPr bwMode="auto">
          <a:xfrm>
            <a:off x="838200" y="5257800"/>
            <a:ext cx="7083425" cy="587375"/>
          </a:xfrm>
          <a:prstGeom prst="rect">
            <a:avLst/>
          </a:prstGeom>
          <a:noFill/>
          <a:ln w="9525">
            <a:noFill/>
            <a:miter lim="800000"/>
            <a:headEnd/>
            <a:tailEnd/>
          </a:ln>
        </p:spPr>
        <p:txBody>
          <a:bodyPr>
            <a:spAutoFit/>
          </a:bodyPr>
          <a:lstStyle/>
          <a:p>
            <a:pPr>
              <a:lnSpc>
                <a:spcPct val="90000"/>
              </a:lnSpc>
              <a:spcBef>
                <a:spcPct val="20000"/>
              </a:spcBef>
            </a:pPr>
            <a:r>
              <a:rPr lang="en-US" dirty="0">
                <a:latin typeface="Arial" charset="0"/>
              </a:rPr>
              <a:t>Take 3 minutes and discuss these characteristics. Do you agree/ disagree? Why or why not?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439299">
                                            <p:txEl>
                                              <p:pRg st="1" end="1"/>
                                            </p:txEl>
                                          </p:spTgt>
                                        </p:tgtEl>
                                        <p:attrNameLst>
                                          <p:attrName>style.visibility</p:attrName>
                                        </p:attrNameLst>
                                      </p:cBhvr>
                                      <p:to>
                                        <p:strVal val="visible"/>
                                      </p:to>
                                    </p:set>
                                    <p:anim from="(-#ppt_w/2)" to="(#ppt_x)" calcmode="lin" valueType="num">
                                      <p:cBhvr>
                                        <p:cTn id="11" dur="600" fill="hold">
                                          <p:stCondLst>
                                            <p:cond delay="0"/>
                                          </p:stCondLst>
                                        </p:cTn>
                                        <p:tgtEl>
                                          <p:spTgt spid="439299">
                                            <p:txEl>
                                              <p:pRg st="1" end="1"/>
                                            </p:txEl>
                                          </p:spTgt>
                                        </p:tgtEl>
                                        <p:attrNameLst>
                                          <p:attrName>ppt_x</p:attrName>
                                        </p:attrNameLst>
                                      </p:cBhvr>
                                    </p:anim>
                                    <p:anim from="0" to="-1.0" calcmode="lin" valueType="num">
                                      <p:cBhvr>
                                        <p:cTn id="12" dur="200" decel="50000" autoRev="1" fill="hold">
                                          <p:stCondLst>
                                            <p:cond delay="600"/>
                                          </p:stCondLst>
                                        </p:cTn>
                                        <p:tgtEl>
                                          <p:spTgt spid="439299">
                                            <p:txEl>
                                              <p:pRg st="1" end="1"/>
                                            </p:txEl>
                                          </p:spTgt>
                                        </p:tgtEl>
                                        <p:attrNameLst>
                                          <p:attrName>xshear</p:attrName>
                                        </p:attrNameLst>
                                      </p:cBhvr>
                                    </p:anim>
                                    <p:animScale>
                                      <p:cBhvr>
                                        <p:cTn id="13" dur="200" decel="100000" autoRev="1" fill="hold">
                                          <p:stCondLst>
                                            <p:cond delay="600"/>
                                          </p:stCondLst>
                                        </p:cTn>
                                        <p:tgtEl>
                                          <p:spTgt spid="439299">
                                            <p:txEl>
                                              <p:pRg st="1" end="1"/>
                                            </p:txEl>
                                          </p:spTgt>
                                        </p:tgtEl>
                                      </p:cBhvr>
                                      <p:from x="100000" y="100000"/>
                                      <p:to x="80000" y="100000"/>
                                    </p:animScale>
                                    <p:anim by="(#ppt_h/3+#ppt_w*0.1)" calcmode="lin" valueType="num">
                                      <p:cBhvr additive="sum">
                                        <p:cTn id="14" dur="200" decel="100000" autoRev="1" fill="hold">
                                          <p:stCondLst>
                                            <p:cond delay="600"/>
                                          </p:stCondLst>
                                        </p:cTn>
                                        <p:tgtEl>
                                          <p:spTgt spid="439299">
                                            <p:txEl>
                                              <p:pRg st="1" end="1"/>
                                            </p:txEl>
                                          </p:spTgt>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439299">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439299">
                                            <p:txEl>
                                              <p:pRg st="2" end="2"/>
                                            </p:txEl>
                                          </p:spTgt>
                                        </p:tgtEl>
                                        <p:attrNameLst>
                                          <p:attrName>ppt_x</p:attrName>
                                        </p:attrNameLst>
                                      </p:cBhvr>
                                    </p:anim>
                                    <p:anim from="0" to="-1.0" calcmode="lin" valueType="num">
                                      <p:cBhvr>
                                        <p:cTn id="20" dur="200" decel="50000" autoRev="1" fill="hold">
                                          <p:stCondLst>
                                            <p:cond delay="600"/>
                                          </p:stCondLst>
                                        </p:cTn>
                                        <p:tgtEl>
                                          <p:spTgt spid="439299">
                                            <p:txEl>
                                              <p:pRg st="2" end="2"/>
                                            </p:txEl>
                                          </p:spTgt>
                                        </p:tgtEl>
                                        <p:attrNameLst>
                                          <p:attrName>xshear</p:attrName>
                                        </p:attrNameLst>
                                      </p:cBhvr>
                                    </p:anim>
                                    <p:animScale>
                                      <p:cBhvr>
                                        <p:cTn id="21" dur="200" decel="100000" autoRev="1" fill="hold">
                                          <p:stCondLst>
                                            <p:cond delay="600"/>
                                          </p:stCondLst>
                                        </p:cTn>
                                        <p:tgtEl>
                                          <p:spTgt spid="439299">
                                            <p:txEl>
                                              <p:pRg st="2" end="2"/>
                                            </p:txEl>
                                          </p:spTgt>
                                        </p:tgtEl>
                                      </p:cBhvr>
                                      <p:from x="100000" y="100000"/>
                                      <p:to x="80000" y="100000"/>
                                    </p:animScale>
                                    <p:anim by="(#ppt_h/3+#ppt_w*0.1)" calcmode="lin" valueType="num">
                                      <p:cBhvr additive="sum">
                                        <p:cTn id="22" dur="200" decel="100000" autoRev="1" fill="hold">
                                          <p:stCondLst>
                                            <p:cond delay="600"/>
                                          </p:stCondLst>
                                        </p:cTn>
                                        <p:tgtEl>
                                          <p:spTgt spid="439299">
                                            <p:txEl>
                                              <p:pRg st="2" end="2"/>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439299">
                                            <p:txEl>
                                              <p:pRg st="3" end="3"/>
                                            </p:txEl>
                                          </p:spTgt>
                                        </p:tgtEl>
                                        <p:attrNameLst>
                                          <p:attrName>style.visibility</p:attrName>
                                        </p:attrNameLst>
                                      </p:cBhvr>
                                      <p:to>
                                        <p:strVal val="visible"/>
                                      </p:to>
                                    </p:set>
                                    <p:anim from="(-#ppt_w/2)" to="(#ppt_x)" calcmode="lin" valueType="num">
                                      <p:cBhvr>
                                        <p:cTn id="27" dur="600" fill="hold">
                                          <p:stCondLst>
                                            <p:cond delay="0"/>
                                          </p:stCondLst>
                                        </p:cTn>
                                        <p:tgtEl>
                                          <p:spTgt spid="439299">
                                            <p:txEl>
                                              <p:pRg st="3" end="3"/>
                                            </p:txEl>
                                          </p:spTgt>
                                        </p:tgtEl>
                                        <p:attrNameLst>
                                          <p:attrName>ppt_x</p:attrName>
                                        </p:attrNameLst>
                                      </p:cBhvr>
                                    </p:anim>
                                    <p:anim from="0" to="-1.0" calcmode="lin" valueType="num">
                                      <p:cBhvr>
                                        <p:cTn id="28" dur="200" decel="50000" autoRev="1" fill="hold">
                                          <p:stCondLst>
                                            <p:cond delay="600"/>
                                          </p:stCondLst>
                                        </p:cTn>
                                        <p:tgtEl>
                                          <p:spTgt spid="439299">
                                            <p:txEl>
                                              <p:pRg st="3" end="3"/>
                                            </p:txEl>
                                          </p:spTgt>
                                        </p:tgtEl>
                                        <p:attrNameLst>
                                          <p:attrName>xshear</p:attrName>
                                        </p:attrNameLst>
                                      </p:cBhvr>
                                    </p:anim>
                                    <p:animScale>
                                      <p:cBhvr>
                                        <p:cTn id="29" dur="200" decel="100000" autoRev="1" fill="hold">
                                          <p:stCondLst>
                                            <p:cond delay="600"/>
                                          </p:stCondLst>
                                        </p:cTn>
                                        <p:tgtEl>
                                          <p:spTgt spid="439299">
                                            <p:txEl>
                                              <p:pRg st="3" end="3"/>
                                            </p:txEl>
                                          </p:spTgt>
                                        </p:tgtEl>
                                      </p:cBhvr>
                                      <p:from x="100000" y="100000"/>
                                      <p:to x="80000" y="100000"/>
                                    </p:animScale>
                                    <p:anim by="(#ppt_h/3+#ppt_w*0.1)" calcmode="lin" valueType="num">
                                      <p:cBhvr additive="sum">
                                        <p:cTn id="30" dur="200" decel="100000" autoRev="1" fill="hold">
                                          <p:stCondLst>
                                            <p:cond delay="600"/>
                                          </p:stCondLst>
                                        </p:cTn>
                                        <p:tgtEl>
                                          <p:spTgt spid="439299">
                                            <p:txEl>
                                              <p:pRg st="3" end="3"/>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439299">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439299">
                                            <p:txEl>
                                              <p:pRg st="4" end="4"/>
                                            </p:txEl>
                                          </p:spTgt>
                                        </p:tgtEl>
                                        <p:attrNameLst>
                                          <p:attrName>ppt_x</p:attrName>
                                        </p:attrNameLst>
                                      </p:cBhvr>
                                    </p:anim>
                                    <p:anim from="0" to="-1.0" calcmode="lin" valueType="num">
                                      <p:cBhvr>
                                        <p:cTn id="36" dur="200" decel="50000" autoRev="1" fill="hold">
                                          <p:stCondLst>
                                            <p:cond delay="600"/>
                                          </p:stCondLst>
                                        </p:cTn>
                                        <p:tgtEl>
                                          <p:spTgt spid="439299">
                                            <p:txEl>
                                              <p:pRg st="4" end="4"/>
                                            </p:txEl>
                                          </p:spTgt>
                                        </p:tgtEl>
                                        <p:attrNameLst>
                                          <p:attrName>xshear</p:attrName>
                                        </p:attrNameLst>
                                      </p:cBhvr>
                                    </p:anim>
                                    <p:animScale>
                                      <p:cBhvr>
                                        <p:cTn id="37" dur="200" decel="100000" autoRev="1" fill="hold">
                                          <p:stCondLst>
                                            <p:cond delay="600"/>
                                          </p:stCondLst>
                                        </p:cTn>
                                        <p:tgtEl>
                                          <p:spTgt spid="439299">
                                            <p:txEl>
                                              <p:pRg st="4" end="4"/>
                                            </p:txEl>
                                          </p:spTgt>
                                        </p:tgtEl>
                                      </p:cBhvr>
                                      <p:from x="100000" y="100000"/>
                                      <p:to x="80000" y="100000"/>
                                    </p:animScale>
                                    <p:anim by="(#ppt_h/3+#ppt_w*0.1)" calcmode="lin" valueType="num">
                                      <p:cBhvr additive="sum">
                                        <p:cTn id="38" dur="200" decel="100000" autoRev="1" fill="hold">
                                          <p:stCondLst>
                                            <p:cond delay="600"/>
                                          </p:stCondLst>
                                        </p:cTn>
                                        <p:tgtEl>
                                          <p:spTgt spid="439299">
                                            <p:txEl>
                                              <p:pRg st="4" end="4"/>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439299">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439299">
                                            <p:txEl>
                                              <p:pRg st="5" end="5"/>
                                            </p:txEl>
                                          </p:spTgt>
                                        </p:tgtEl>
                                        <p:attrNameLst>
                                          <p:attrName>ppt_x</p:attrName>
                                        </p:attrNameLst>
                                      </p:cBhvr>
                                    </p:anim>
                                    <p:anim from="0" to="-1.0" calcmode="lin" valueType="num">
                                      <p:cBhvr>
                                        <p:cTn id="44" dur="200" decel="50000" autoRev="1" fill="hold">
                                          <p:stCondLst>
                                            <p:cond delay="600"/>
                                          </p:stCondLst>
                                        </p:cTn>
                                        <p:tgtEl>
                                          <p:spTgt spid="439299">
                                            <p:txEl>
                                              <p:pRg st="5" end="5"/>
                                            </p:txEl>
                                          </p:spTgt>
                                        </p:tgtEl>
                                        <p:attrNameLst>
                                          <p:attrName>xshear</p:attrName>
                                        </p:attrNameLst>
                                      </p:cBhvr>
                                    </p:anim>
                                    <p:animScale>
                                      <p:cBhvr>
                                        <p:cTn id="45" dur="200" decel="100000" autoRev="1" fill="hold">
                                          <p:stCondLst>
                                            <p:cond delay="600"/>
                                          </p:stCondLst>
                                        </p:cTn>
                                        <p:tgtEl>
                                          <p:spTgt spid="439299">
                                            <p:txEl>
                                              <p:pRg st="5" end="5"/>
                                            </p:txEl>
                                          </p:spTgt>
                                        </p:tgtEl>
                                      </p:cBhvr>
                                      <p:from x="100000" y="100000"/>
                                      <p:to x="80000" y="100000"/>
                                    </p:animScale>
                                    <p:anim by="(#ppt_h/3+#ppt_w*0.1)" calcmode="lin" valueType="num">
                                      <p:cBhvr additive="sum">
                                        <p:cTn id="46" dur="200" decel="100000" autoRev="1" fill="hold">
                                          <p:stCondLst>
                                            <p:cond delay="600"/>
                                          </p:stCondLst>
                                        </p:cTn>
                                        <p:tgtEl>
                                          <p:spTgt spid="439299">
                                            <p:txEl>
                                              <p:pRg st="5" end="5"/>
                                            </p:txEl>
                                          </p:spTgt>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439299">
                                            <p:txEl>
                                              <p:pRg st="6" end="6"/>
                                            </p:txEl>
                                          </p:spTgt>
                                        </p:tgtEl>
                                        <p:attrNameLst>
                                          <p:attrName>style.visibility</p:attrName>
                                        </p:attrNameLst>
                                      </p:cBhvr>
                                      <p:to>
                                        <p:strVal val="visible"/>
                                      </p:to>
                                    </p:set>
                                    <p:anim from="(-#ppt_w/2)" to="(#ppt_x)" calcmode="lin" valueType="num">
                                      <p:cBhvr>
                                        <p:cTn id="51" dur="600" fill="hold">
                                          <p:stCondLst>
                                            <p:cond delay="0"/>
                                          </p:stCondLst>
                                        </p:cTn>
                                        <p:tgtEl>
                                          <p:spTgt spid="439299">
                                            <p:txEl>
                                              <p:pRg st="6" end="6"/>
                                            </p:txEl>
                                          </p:spTgt>
                                        </p:tgtEl>
                                        <p:attrNameLst>
                                          <p:attrName>ppt_x</p:attrName>
                                        </p:attrNameLst>
                                      </p:cBhvr>
                                    </p:anim>
                                    <p:anim from="0" to="-1.0" calcmode="lin" valueType="num">
                                      <p:cBhvr>
                                        <p:cTn id="52" dur="200" decel="50000" autoRev="1" fill="hold">
                                          <p:stCondLst>
                                            <p:cond delay="600"/>
                                          </p:stCondLst>
                                        </p:cTn>
                                        <p:tgtEl>
                                          <p:spTgt spid="439299">
                                            <p:txEl>
                                              <p:pRg st="6" end="6"/>
                                            </p:txEl>
                                          </p:spTgt>
                                        </p:tgtEl>
                                        <p:attrNameLst>
                                          <p:attrName>xshear</p:attrName>
                                        </p:attrNameLst>
                                      </p:cBhvr>
                                    </p:anim>
                                    <p:animScale>
                                      <p:cBhvr>
                                        <p:cTn id="53" dur="200" decel="100000" autoRev="1" fill="hold">
                                          <p:stCondLst>
                                            <p:cond delay="600"/>
                                          </p:stCondLst>
                                        </p:cTn>
                                        <p:tgtEl>
                                          <p:spTgt spid="439299">
                                            <p:txEl>
                                              <p:pRg st="6" end="6"/>
                                            </p:txEl>
                                          </p:spTgt>
                                        </p:tgtEl>
                                      </p:cBhvr>
                                      <p:from x="100000" y="100000"/>
                                      <p:to x="80000" y="100000"/>
                                    </p:animScale>
                                    <p:anim by="(#ppt_h/3+#ppt_w*0.1)" calcmode="lin" valueType="num">
                                      <p:cBhvr additive="sum">
                                        <p:cTn id="54" dur="200" decel="100000" autoRev="1" fill="hold">
                                          <p:stCondLst>
                                            <p:cond delay="600"/>
                                          </p:stCondLst>
                                        </p:cTn>
                                        <p:tgtEl>
                                          <p:spTgt spid="439299">
                                            <p:txEl>
                                              <p:pRg st="6" end="6"/>
                                            </p:txEl>
                                          </p:spTgt>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nodeType="clickEffect">
                                  <p:stCondLst>
                                    <p:cond delay="0"/>
                                  </p:stCondLst>
                                  <p:childTnLst>
                                    <p:set>
                                      <p:cBhvr>
                                        <p:cTn id="58" dur="1" fill="hold">
                                          <p:stCondLst>
                                            <p:cond delay="0"/>
                                          </p:stCondLst>
                                        </p:cTn>
                                        <p:tgtEl>
                                          <p:spTgt spid="439299">
                                            <p:txEl>
                                              <p:pRg st="7" end="7"/>
                                            </p:txEl>
                                          </p:spTgt>
                                        </p:tgtEl>
                                        <p:attrNameLst>
                                          <p:attrName>style.visibility</p:attrName>
                                        </p:attrNameLst>
                                      </p:cBhvr>
                                      <p:to>
                                        <p:strVal val="visible"/>
                                      </p:to>
                                    </p:set>
                                    <p:anim from="(-#ppt_w/2)" to="(#ppt_x)" calcmode="lin" valueType="num">
                                      <p:cBhvr>
                                        <p:cTn id="59" dur="600" fill="hold">
                                          <p:stCondLst>
                                            <p:cond delay="0"/>
                                          </p:stCondLst>
                                        </p:cTn>
                                        <p:tgtEl>
                                          <p:spTgt spid="439299">
                                            <p:txEl>
                                              <p:pRg st="7" end="7"/>
                                            </p:txEl>
                                          </p:spTgt>
                                        </p:tgtEl>
                                        <p:attrNameLst>
                                          <p:attrName>ppt_x</p:attrName>
                                        </p:attrNameLst>
                                      </p:cBhvr>
                                    </p:anim>
                                    <p:anim from="0" to="-1.0" calcmode="lin" valueType="num">
                                      <p:cBhvr>
                                        <p:cTn id="60" dur="200" decel="50000" autoRev="1" fill="hold">
                                          <p:stCondLst>
                                            <p:cond delay="600"/>
                                          </p:stCondLst>
                                        </p:cTn>
                                        <p:tgtEl>
                                          <p:spTgt spid="439299">
                                            <p:txEl>
                                              <p:pRg st="7" end="7"/>
                                            </p:txEl>
                                          </p:spTgt>
                                        </p:tgtEl>
                                        <p:attrNameLst>
                                          <p:attrName>xshear</p:attrName>
                                        </p:attrNameLst>
                                      </p:cBhvr>
                                    </p:anim>
                                    <p:animScale>
                                      <p:cBhvr>
                                        <p:cTn id="61" dur="200" decel="100000" autoRev="1" fill="hold">
                                          <p:stCondLst>
                                            <p:cond delay="600"/>
                                          </p:stCondLst>
                                        </p:cTn>
                                        <p:tgtEl>
                                          <p:spTgt spid="439299">
                                            <p:txEl>
                                              <p:pRg st="7" end="7"/>
                                            </p:txEl>
                                          </p:spTgt>
                                        </p:tgtEl>
                                      </p:cBhvr>
                                      <p:from x="100000" y="100000"/>
                                      <p:to x="80000" y="100000"/>
                                    </p:animScale>
                                    <p:anim by="(#ppt_h/3+#ppt_w*0.1)" calcmode="lin" valueType="num">
                                      <p:cBhvr additive="sum">
                                        <p:cTn id="62" dur="200" decel="100000" autoRev="1" fill="hold">
                                          <p:stCondLst>
                                            <p:cond delay="600"/>
                                          </p:stCondLst>
                                        </p:cTn>
                                        <p:tgtEl>
                                          <p:spTgt spid="439299">
                                            <p:txEl>
                                              <p:pRg st="7" end="7"/>
                                            </p:txEl>
                                          </p:spTgt>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nodeType="clickEffect">
                                  <p:stCondLst>
                                    <p:cond delay="0"/>
                                  </p:stCondLst>
                                  <p:childTnLst>
                                    <p:set>
                                      <p:cBhvr>
                                        <p:cTn id="66" dur="1" fill="hold">
                                          <p:stCondLst>
                                            <p:cond delay="0"/>
                                          </p:stCondLst>
                                        </p:cTn>
                                        <p:tgtEl>
                                          <p:spTgt spid="439299">
                                            <p:txEl>
                                              <p:pRg st="8" end="8"/>
                                            </p:txEl>
                                          </p:spTgt>
                                        </p:tgtEl>
                                        <p:attrNameLst>
                                          <p:attrName>style.visibility</p:attrName>
                                        </p:attrNameLst>
                                      </p:cBhvr>
                                      <p:to>
                                        <p:strVal val="visible"/>
                                      </p:to>
                                    </p:set>
                                    <p:anim from="(-#ppt_w/2)" to="(#ppt_x)" calcmode="lin" valueType="num">
                                      <p:cBhvr>
                                        <p:cTn id="67" dur="600" fill="hold">
                                          <p:stCondLst>
                                            <p:cond delay="0"/>
                                          </p:stCondLst>
                                        </p:cTn>
                                        <p:tgtEl>
                                          <p:spTgt spid="439299">
                                            <p:txEl>
                                              <p:pRg st="8" end="8"/>
                                            </p:txEl>
                                          </p:spTgt>
                                        </p:tgtEl>
                                        <p:attrNameLst>
                                          <p:attrName>ppt_x</p:attrName>
                                        </p:attrNameLst>
                                      </p:cBhvr>
                                    </p:anim>
                                    <p:anim from="0" to="-1.0" calcmode="lin" valueType="num">
                                      <p:cBhvr>
                                        <p:cTn id="68" dur="200" decel="50000" autoRev="1" fill="hold">
                                          <p:stCondLst>
                                            <p:cond delay="600"/>
                                          </p:stCondLst>
                                        </p:cTn>
                                        <p:tgtEl>
                                          <p:spTgt spid="439299">
                                            <p:txEl>
                                              <p:pRg st="8" end="8"/>
                                            </p:txEl>
                                          </p:spTgt>
                                        </p:tgtEl>
                                        <p:attrNameLst>
                                          <p:attrName>xshear</p:attrName>
                                        </p:attrNameLst>
                                      </p:cBhvr>
                                    </p:anim>
                                    <p:animScale>
                                      <p:cBhvr>
                                        <p:cTn id="69" dur="200" decel="100000" autoRev="1" fill="hold">
                                          <p:stCondLst>
                                            <p:cond delay="600"/>
                                          </p:stCondLst>
                                        </p:cTn>
                                        <p:tgtEl>
                                          <p:spTgt spid="439299">
                                            <p:txEl>
                                              <p:pRg st="8" end="8"/>
                                            </p:txEl>
                                          </p:spTgt>
                                        </p:tgtEl>
                                      </p:cBhvr>
                                      <p:from x="100000" y="100000"/>
                                      <p:to x="80000" y="100000"/>
                                    </p:animScale>
                                    <p:anim by="(#ppt_h/3+#ppt_w*0.1)" calcmode="lin" valueType="num">
                                      <p:cBhvr additive="sum">
                                        <p:cTn id="70" dur="200" decel="100000" autoRev="1" fill="hold">
                                          <p:stCondLst>
                                            <p:cond delay="600"/>
                                          </p:stCondLst>
                                        </p:cTn>
                                        <p:tgtEl>
                                          <p:spTgt spid="439299">
                                            <p:txEl>
                                              <p:pRg st="8" end="8"/>
                                            </p:txEl>
                                          </p:spTgt>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nodeType="clickEffect">
                                  <p:stCondLst>
                                    <p:cond delay="0"/>
                                  </p:stCondLst>
                                  <p:childTnLst>
                                    <p:set>
                                      <p:cBhvr>
                                        <p:cTn id="74" dur="1" fill="hold">
                                          <p:stCondLst>
                                            <p:cond delay="0"/>
                                          </p:stCondLst>
                                        </p:cTn>
                                        <p:tgtEl>
                                          <p:spTgt spid="439299">
                                            <p:txEl>
                                              <p:pRg st="9" end="9"/>
                                            </p:txEl>
                                          </p:spTgt>
                                        </p:tgtEl>
                                        <p:attrNameLst>
                                          <p:attrName>style.visibility</p:attrName>
                                        </p:attrNameLst>
                                      </p:cBhvr>
                                      <p:to>
                                        <p:strVal val="visible"/>
                                      </p:to>
                                    </p:set>
                                    <p:anim from="(-#ppt_w/2)" to="(#ppt_x)" calcmode="lin" valueType="num">
                                      <p:cBhvr>
                                        <p:cTn id="75" dur="600" fill="hold">
                                          <p:stCondLst>
                                            <p:cond delay="0"/>
                                          </p:stCondLst>
                                        </p:cTn>
                                        <p:tgtEl>
                                          <p:spTgt spid="439299">
                                            <p:txEl>
                                              <p:pRg st="9" end="9"/>
                                            </p:txEl>
                                          </p:spTgt>
                                        </p:tgtEl>
                                        <p:attrNameLst>
                                          <p:attrName>ppt_x</p:attrName>
                                        </p:attrNameLst>
                                      </p:cBhvr>
                                    </p:anim>
                                    <p:anim from="0" to="-1.0" calcmode="lin" valueType="num">
                                      <p:cBhvr>
                                        <p:cTn id="76" dur="200" decel="50000" autoRev="1" fill="hold">
                                          <p:stCondLst>
                                            <p:cond delay="600"/>
                                          </p:stCondLst>
                                        </p:cTn>
                                        <p:tgtEl>
                                          <p:spTgt spid="439299">
                                            <p:txEl>
                                              <p:pRg st="9" end="9"/>
                                            </p:txEl>
                                          </p:spTgt>
                                        </p:tgtEl>
                                        <p:attrNameLst>
                                          <p:attrName>xshear</p:attrName>
                                        </p:attrNameLst>
                                      </p:cBhvr>
                                    </p:anim>
                                    <p:animScale>
                                      <p:cBhvr>
                                        <p:cTn id="77" dur="200" decel="100000" autoRev="1" fill="hold">
                                          <p:stCondLst>
                                            <p:cond delay="600"/>
                                          </p:stCondLst>
                                        </p:cTn>
                                        <p:tgtEl>
                                          <p:spTgt spid="439299">
                                            <p:txEl>
                                              <p:pRg st="9" end="9"/>
                                            </p:txEl>
                                          </p:spTgt>
                                        </p:tgtEl>
                                      </p:cBhvr>
                                      <p:from x="100000" y="100000"/>
                                      <p:to x="80000" y="100000"/>
                                    </p:animScale>
                                    <p:anim by="(#ppt_h/3+#ppt_w*0.1)" calcmode="lin" valueType="num">
                                      <p:cBhvr additive="sum">
                                        <p:cTn id="78" dur="200" decel="100000" autoRev="1" fill="hold">
                                          <p:stCondLst>
                                            <p:cond delay="600"/>
                                          </p:stCondLst>
                                        </p:cTn>
                                        <p:tgtEl>
                                          <p:spTgt spid="439299">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Speech Pacing</a:t>
            </a:r>
          </a:p>
        </p:txBody>
      </p:sp>
      <p:sp>
        <p:nvSpPr>
          <p:cNvPr id="3" name="Content Placeholder 2"/>
          <p:cNvSpPr>
            <a:spLocks noGrp="1"/>
          </p:cNvSpPr>
          <p:nvPr>
            <p:ph idx="1"/>
          </p:nvPr>
        </p:nvSpPr>
        <p:spPr/>
        <p:txBody>
          <a:bodyPr/>
          <a:lstStyle/>
          <a:p>
            <a:pPr eaLnBrk="1" hangingPunct="1">
              <a:buFont typeface="Wingdings" pitchFamily="-108" charset="2"/>
              <a:buChar char="u"/>
              <a:defRPr/>
            </a:pPr>
            <a:r>
              <a:rPr lang="en-US" dirty="0"/>
              <a:t>How fast do you talk? ELLs and other students need a </a:t>
            </a:r>
            <a:r>
              <a:rPr lang="en-US" dirty="0" smtClean="0"/>
              <a:t>slower </a:t>
            </a:r>
            <a:r>
              <a:rPr lang="en-US" dirty="0"/>
              <a:t>pace of speech. </a:t>
            </a:r>
          </a:p>
          <a:p>
            <a:pPr eaLnBrk="1" hangingPunct="1">
              <a:buFont typeface="Wingdings" pitchFamily="-108" charset="2"/>
              <a:buChar char="u"/>
              <a:defRPr/>
            </a:pPr>
            <a:endParaRPr lang="en-US" dirty="0"/>
          </a:p>
          <a:p>
            <a:pPr eaLnBrk="1" hangingPunct="1">
              <a:buFont typeface="Wingdings" pitchFamily="-108" charset="2"/>
              <a:buChar char="u"/>
              <a:defRPr/>
            </a:pPr>
            <a:r>
              <a:rPr lang="en-US" dirty="0"/>
              <a:t>Challenge: tape or video yourself while </a:t>
            </a:r>
            <a:r>
              <a:rPr lang="en-US" dirty="0" smtClean="0"/>
              <a:t>teaching or talking to a group.</a:t>
            </a:r>
            <a:endParaRPr lang="en-US" dirty="0"/>
          </a:p>
          <a:p>
            <a:pPr eaLnBrk="1" hangingPunct="1">
              <a:buFont typeface="Wingdings" pitchFamily="-108" charset="2"/>
              <a:buChar char="u"/>
              <a:defRPr/>
            </a:pPr>
            <a:endParaRPr lang="en-US" dirty="0"/>
          </a:p>
          <a:p>
            <a:pPr eaLnBrk="1" hangingPunct="1">
              <a:buFont typeface="Wingdings" pitchFamily="-108" charset="2"/>
              <a:buChar char="u"/>
              <a:defRPr/>
            </a:pPr>
            <a:r>
              <a:rPr lang="en-US" dirty="0"/>
              <a:t>Tip: Listen to yourself while teaching as if you’re one of the students.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Mainstream instructional practices</a:t>
            </a:r>
            <a:endParaRPr lang="en-US" dirty="0"/>
          </a:p>
        </p:txBody>
      </p:sp>
      <p:sp>
        <p:nvSpPr>
          <p:cNvPr id="2" name="Content Placeholder 1"/>
          <p:cNvSpPr>
            <a:spLocks noGrp="1"/>
          </p:cNvSpPr>
          <p:nvPr>
            <p:ph idx="1"/>
          </p:nvPr>
        </p:nvSpPr>
        <p:spPr/>
        <p:txBody>
          <a:bodyPr>
            <a:normAutofit fontScale="92500" lnSpcReduction="10000"/>
          </a:bodyPr>
          <a:lstStyle/>
          <a:p>
            <a:pPr>
              <a:buNone/>
            </a:pPr>
            <a:endParaRPr lang="en-US" dirty="0" smtClean="0"/>
          </a:p>
          <a:p>
            <a:pPr>
              <a:buNone/>
            </a:pPr>
            <a:r>
              <a:rPr lang="en-US" dirty="0" smtClean="0">
                <a:latin typeface="Calibri" pitchFamily="34" charset="0"/>
              </a:rPr>
              <a:t>Traditional, even currently researched, literacy instructional practices </a:t>
            </a:r>
            <a:r>
              <a:rPr lang="en-US" b="1" dirty="0" smtClean="0">
                <a:solidFill>
                  <a:srgbClr val="7030A0"/>
                </a:solidFill>
                <a:latin typeface="Calibri" pitchFamily="34" charset="0"/>
              </a:rPr>
              <a:t>may not match the cultural literacy practices</a:t>
            </a:r>
            <a:r>
              <a:rPr lang="en-US" dirty="0" smtClean="0">
                <a:latin typeface="Calibri" pitchFamily="34" charset="0"/>
              </a:rPr>
              <a:t> of a population.</a:t>
            </a:r>
          </a:p>
          <a:p>
            <a:pPr>
              <a:buNone/>
            </a:pPr>
            <a:endParaRPr lang="en-US" dirty="0" smtClean="0">
              <a:latin typeface="Calibri" pitchFamily="34" charset="0"/>
            </a:endParaRPr>
          </a:p>
          <a:p>
            <a:pPr>
              <a:buNone/>
            </a:pPr>
            <a:r>
              <a:rPr lang="en-US" dirty="0" smtClean="0">
                <a:latin typeface="Calibri" pitchFamily="34" charset="0"/>
              </a:rPr>
              <a:t>Those who are socially, economically, or politically </a:t>
            </a:r>
            <a:r>
              <a:rPr lang="en-US" b="1" dirty="0" smtClean="0">
                <a:solidFill>
                  <a:srgbClr val="0070C0"/>
                </a:solidFill>
                <a:latin typeface="Calibri" pitchFamily="34" charset="0"/>
              </a:rPr>
              <a:t>more powerful tend to determine the kind of literacy practices that are valued</a:t>
            </a:r>
            <a:r>
              <a:rPr lang="en-US" dirty="0" smtClean="0">
                <a:latin typeface="Calibri" pitchFamily="34" charset="0"/>
              </a:rPr>
              <a:t>, and texts used to teach them.</a:t>
            </a:r>
          </a:p>
          <a:p>
            <a:pPr>
              <a:buNone/>
            </a:pPr>
            <a:endParaRPr lang="en-US" dirty="0" smtClean="0">
              <a:latin typeface="Calibri" pitchFamily="34" charset="0"/>
            </a:endParaRPr>
          </a:p>
          <a:p>
            <a:pPr>
              <a:buNone/>
            </a:pPr>
            <a:r>
              <a:rPr lang="en-US" dirty="0" smtClean="0">
                <a:latin typeface="Calibri" pitchFamily="34" charset="0"/>
              </a:rPr>
              <a:t>The Common Core State Standards are much improved but </a:t>
            </a:r>
            <a:r>
              <a:rPr lang="en-US" b="1" dirty="0" smtClean="0">
                <a:solidFill>
                  <a:schemeClr val="accent2">
                    <a:lumMod val="75000"/>
                  </a:schemeClr>
                </a:solidFill>
                <a:latin typeface="Calibri" pitchFamily="34" charset="0"/>
              </a:rPr>
              <a:t>still just one version</a:t>
            </a:r>
            <a:r>
              <a:rPr lang="en-US" dirty="0" smtClean="0">
                <a:solidFill>
                  <a:schemeClr val="accent2">
                    <a:lumMod val="75000"/>
                  </a:schemeClr>
                </a:solidFill>
                <a:latin typeface="Calibri" pitchFamily="34" charset="0"/>
              </a:rPr>
              <a:t>.</a:t>
            </a:r>
            <a:r>
              <a:rPr lang="en-US" dirty="0" smtClean="0">
                <a:latin typeface="Calibri" pitchFamily="34" charset="0"/>
              </a:rPr>
              <a:t> </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53</a:t>
            </a:fld>
            <a:endParaRPr lang="en-US"/>
          </a:p>
        </p:txBody>
      </p:sp>
      <p:sp>
        <p:nvSpPr>
          <p:cNvPr id="5" name="TextBox 4"/>
          <p:cNvSpPr txBox="1"/>
          <p:nvPr/>
        </p:nvSpPr>
        <p:spPr>
          <a:xfrm>
            <a:off x="5334000" y="6396335"/>
            <a:ext cx="3810000" cy="461665"/>
          </a:xfrm>
          <a:prstGeom prst="rect">
            <a:avLst/>
          </a:prstGeom>
          <a:noFill/>
        </p:spPr>
        <p:txBody>
          <a:bodyPr wrap="square" rtlCol="0">
            <a:spAutoFit/>
          </a:bodyPr>
          <a:lstStyle/>
          <a:p>
            <a:r>
              <a:rPr lang="en-US" sz="1200" dirty="0" smtClean="0">
                <a:latin typeface="Calibri" pitchFamily="34" charset="0"/>
              </a:rPr>
              <a:t>Source: Hull, G. A. &amp; </a:t>
            </a:r>
            <a:r>
              <a:rPr lang="en-US" sz="1200" dirty="0" err="1" smtClean="0">
                <a:latin typeface="Calibri" pitchFamily="34" charset="0"/>
              </a:rPr>
              <a:t>Moje</a:t>
            </a:r>
            <a:r>
              <a:rPr lang="en-US" sz="1200" dirty="0" smtClean="0">
                <a:latin typeface="Calibri" pitchFamily="34" charset="0"/>
              </a:rPr>
              <a:t>, E. B. (2012) </a:t>
            </a:r>
            <a:r>
              <a:rPr lang="en-US" sz="1200" i="1" dirty="0" smtClean="0">
                <a:latin typeface="Calibri" pitchFamily="34" charset="0"/>
              </a:rPr>
              <a:t>What’s the Development of Literacy the Development Of?</a:t>
            </a:r>
            <a:r>
              <a:rPr lang="en-US" sz="1200" dirty="0" smtClean="0">
                <a:latin typeface="Calibri" pitchFamily="34" charset="0"/>
              </a:rPr>
              <a:t> </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1470025"/>
          </a:xfrm>
        </p:spPr>
        <p:txBody>
          <a:bodyPr>
            <a:normAutofit fontScale="90000"/>
          </a:bodyPr>
          <a:lstStyle/>
          <a:p>
            <a:r>
              <a:rPr lang="en-US" dirty="0" smtClean="0"/>
              <a:t>What DOES a culturally responsive school look/sound like?</a:t>
            </a:r>
            <a:endParaRPr lang="en-US" dirty="0"/>
          </a:p>
        </p:txBody>
      </p:sp>
      <p:sp>
        <p:nvSpPr>
          <p:cNvPr id="4" name="Slide Number Placeholder 3"/>
          <p:cNvSpPr>
            <a:spLocks noGrp="1"/>
          </p:cNvSpPr>
          <p:nvPr>
            <p:ph type="sldNum" sz="quarter" idx="12"/>
          </p:nvPr>
        </p:nvSpPr>
        <p:spPr/>
        <p:txBody>
          <a:bodyPr/>
          <a:lstStyle/>
          <a:p>
            <a:pPr>
              <a:defRPr/>
            </a:pPr>
            <a:fld id="{AFB64C0C-E4BF-4C72-BBE9-0C7CC182CE48}" type="slidenum">
              <a:rPr lang="en-US" smtClean="0"/>
              <a:pPr>
                <a:defRPr/>
              </a:pPr>
              <a:t>54</a:t>
            </a:fld>
            <a:endParaRPr lang="en-US"/>
          </a:p>
        </p:txBody>
      </p:sp>
      <p:pic>
        <p:nvPicPr>
          <p:cNvPr id="14340" name="Picture 4" descr="http://2.bp.blogspot.com/-ChCt9CMVvpA/UF4VjY3z01I/AAAAAAAAAS0/ib9JXbFq-x0/s1600/school+9+22+12+008.JPG"/>
          <p:cNvPicPr>
            <a:picLocks noChangeAspect="1" noChangeArrowheads="1"/>
          </p:cNvPicPr>
          <p:nvPr/>
        </p:nvPicPr>
        <p:blipFill>
          <a:blip r:embed="rId2" cstate="print"/>
          <a:srcRect/>
          <a:stretch>
            <a:fillRect/>
          </a:stretch>
        </p:blipFill>
        <p:spPr bwMode="auto">
          <a:xfrm rot="283638">
            <a:off x="2683726" y="2283352"/>
            <a:ext cx="5791198" cy="4343400"/>
          </a:xfrm>
          <a:prstGeom prst="rect">
            <a:avLst/>
          </a:prstGeom>
          <a:noFill/>
          <a:scene3d>
            <a:camera prst="orthographicFront"/>
            <a:lightRig rig="threePt" dir="t"/>
          </a:scene3d>
          <a:sp3d>
            <a:bevelT w="127000" h="127000"/>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Models</a:t>
            </a:r>
            <a:endParaRPr lang="en-US" dirty="0"/>
          </a:p>
        </p:txBody>
      </p:sp>
      <p:sp>
        <p:nvSpPr>
          <p:cNvPr id="3" name="Content Placeholder 2"/>
          <p:cNvSpPr>
            <a:spLocks noGrp="1"/>
          </p:cNvSpPr>
          <p:nvPr>
            <p:ph idx="1"/>
          </p:nvPr>
        </p:nvSpPr>
        <p:spPr/>
        <p:txBody>
          <a:bodyPr/>
          <a:lstStyle/>
          <a:p>
            <a:pPr marL="411480" lvl="1" indent="0">
              <a:buNone/>
            </a:pPr>
            <a:r>
              <a:rPr lang="en-US" altLang="en-US" sz="2800" dirty="0" err="1">
                <a:latin typeface="Calibri" panose="020F0502020204030204" pitchFamily="34" charset="0"/>
              </a:rPr>
              <a:t>Wlodowski</a:t>
            </a:r>
            <a:r>
              <a:rPr lang="en-US" altLang="en-US" sz="2800" dirty="0">
                <a:latin typeface="Calibri" panose="020F0502020204030204" pitchFamily="34" charset="0"/>
              </a:rPr>
              <a:t> &amp; Ginsberg (</a:t>
            </a:r>
            <a:r>
              <a:rPr lang="en-US" altLang="en-US" sz="2800" dirty="0" smtClean="0">
                <a:latin typeface="Calibri" panose="020F0502020204030204" pitchFamily="34" charset="0"/>
              </a:rPr>
              <a:t>1995) </a:t>
            </a:r>
            <a:r>
              <a:rPr lang="en-US" altLang="en-US" sz="2800" i="1" dirty="0" smtClean="0">
                <a:latin typeface="Calibri" panose="020F0502020204030204" pitchFamily="34" charset="0"/>
              </a:rPr>
              <a:t>Diversity </a:t>
            </a:r>
            <a:r>
              <a:rPr lang="en-US" altLang="en-US" sz="2800" i="1" dirty="0">
                <a:latin typeface="Calibri" panose="020F0502020204030204" pitchFamily="34" charset="0"/>
              </a:rPr>
              <a:t>&amp; Motivation: Culturally Responsive </a:t>
            </a:r>
            <a:r>
              <a:rPr lang="en-US" altLang="en-US" sz="2800" i="1" dirty="0" smtClean="0">
                <a:latin typeface="Calibri" panose="020F0502020204030204" pitchFamily="34" charset="0"/>
              </a:rPr>
              <a:t>Teaching</a:t>
            </a:r>
          </a:p>
          <a:p>
            <a:pPr lvl="1">
              <a:buFontTx/>
              <a:buNone/>
            </a:pPr>
            <a:endParaRPr lang="en-US" altLang="en-US" sz="2800" i="1" dirty="0">
              <a:latin typeface="Calibri" panose="020F0502020204030204" pitchFamily="34" charset="0"/>
            </a:endParaRPr>
          </a:p>
          <a:p>
            <a:pPr lvl="1">
              <a:buNone/>
            </a:pPr>
            <a:r>
              <a:rPr lang="en-US" sz="2800" dirty="0">
                <a:latin typeface="Calibri" pitchFamily="34" charset="0"/>
              </a:rPr>
              <a:t>Hull, G. A. &amp; </a:t>
            </a:r>
            <a:r>
              <a:rPr lang="en-US" sz="2800" dirty="0" err="1">
                <a:latin typeface="Calibri" pitchFamily="34" charset="0"/>
              </a:rPr>
              <a:t>Moje</a:t>
            </a:r>
            <a:r>
              <a:rPr lang="en-US" sz="2800" dirty="0">
                <a:latin typeface="Calibri" pitchFamily="34" charset="0"/>
              </a:rPr>
              <a:t>, E. B. (2012) </a:t>
            </a:r>
            <a:r>
              <a:rPr lang="en-US" sz="2800" i="1" dirty="0">
                <a:latin typeface="Calibri" pitchFamily="34" charset="0"/>
              </a:rPr>
              <a:t>What’s the Development of Literacy the Development Of?</a:t>
            </a:r>
            <a:r>
              <a:rPr lang="en-US" sz="2800" dirty="0">
                <a:latin typeface="Calibri" pitchFamily="34" charset="0"/>
              </a:rPr>
              <a:t> </a:t>
            </a:r>
          </a:p>
          <a:p>
            <a:pPr lvl="1">
              <a:buFontTx/>
              <a:buNone/>
            </a:pPr>
            <a:endParaRPr lang="en-US" altLang="en-US" dirty="0"/>
          </a:p>
          <a:p>
            <a:endParaRPr lang="en-US" dirty="0"/>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15FE22AC-53CE-40EA-94F4-0BD71FFF8C27}" type="slidenum">
              <a:rPr lang="en-US" smtClean="0"/>
              <a:pPr>
                <a:defRPr/>
              </a:pPr>
              <a:t>55</a:t>
            </a:fld>
            <a:endParaRPr lang="en-US"/>
          </a:p>
        </p:txBody>
      </p:sp>
    </p:spTree>
    <p:extLst>
      <p:ext uri="{BB962C8B-B14F-4D97-AF65-F5344CB8AC3E}">
        <p14:creationId xmlns:p14="http://schemas.microsoft.com/office/powerpoint/2010/main" val="2160313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kumimoji="0" lang="en-US" altLang="en-US" sz="4000" smtClean="0"/>
              <a:t>Culturally Responsive Framework</a:t>
            </a:r>
            <a:endParaRPr kumimoji="0" lang="en-US" altLang="en-US" smtClean="0"/>
          </a:p>
        </p:txBody>
      </p:sp>
      <p:sp>
        <p:nvSpPr>
          <p:cNvPr id="35843" name="Rectangle 3"/>
          <p:cNvSpPr>
            <a:spLocks noGrp="1" noChangeArrowheads="1"/>
          </p:cNvSpPr>
          <p:nvPr>
            <p:ph type="body" idx="1"/>
          </p:nvPr>
        </p:nvSpPr>
        <p:spPr/>
        <p:txBody>
          <a:bodyPr/>
          <a:lstStyle/>
          <a:p>
            <a:r>
              <a:rPr kumimoji="0" lang="en-US" altLang="en-US" dirty="0" smtClean="0"/>
              <a:t>Establishing inclusion</a:t>
            </a:r>
          </a:p>
          <a:p>
            <a:r>
              <a:rPr kumimoji="0" lang="en-US" altLang="en-US" dirty="0" smtClean="0"/>
              <a:t>Developing attitude</a:t>
            </a:r>
          </a:p>
          <a:p>
            <a:r>
              <a:rPr kumimoji="0" lang="en-US" altLang="en-US" dirty="0" smtClean="0"/>
              <a:t>Enhancing meaning</a:t>
            </a:r>
          </a:p>
          <a:p>
            <a:r>
              <a:rPr kumimoji="0" lang="en-US" altLang="en-US" dirty="0" smtClean="0"/>
              <a:t>Engendering competence</a:t>
            </a:r>
          </a:p>
          <a:p>
            <a:pPr lvl="1"/>
            <a:r>
              <a:rPr kumimoji="0" lang="en-US" altLang="en-US" dirty="0" err="1" smtClean="0"/>
              <a:t>Wlodowski</a:t>
            </a:r>
            <a:r>
              <a:rPr kumimoji="0" lang="en-US" altLang="en-US" dirty="0" smtClean="0"/>
              <a:t> &amp; Ginsberg (1995)</a:t>
            </a:r>
          </a:p>
          <a:p>
            <a:pPr lvl="1">
              <a:buFontTx/>
              <a:buNone/>
            </a:pPr>
            <a:r>
              <a:rPr kumimoji="0" lang="en-US" altLang="en-US" dirty="0" smtClean="0"/>
              <a:t>   </a:t>
            </a:r>
            <a:r>
              <a:rPr kumimoji="0" lang="en-US" altLang="en-US" i="1" dirty="0" smtClean="0"/>
              <a:t>Diversity &amp; Motivation: Culturally Responsive Teaching</a:t>
            </a:r>
            <a:endParaRPr kumimoji="0" lang="en-US" altLang="en-US" dirty="0" smtClean="0"/>
          </a:p>
        </p:txBody>
      </p:sp>
      <p:sp>
        <p:nvSpPr>
          <p:cNvPr id="2" name="TextBox 1"/>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993673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kumimoji="0" lang="en-US" altLang="en-US" dirty="0" smtClean="0"/>
              <a:t>Establishing Inclusion</a:t>
            </a:r>
          </a:p>
        </p:txBody>
      </p:sp>
      <p:sp>
        <p:nvSpPr>
          <p:cNvPr id="37891" name="Rectangle 3"/>
          <p:cNvSpPr>
            <a:spLocks noGrp="1" noChangeArrowheads="1"/>
          </p:cNvSpPr>
          <p:nvPr>
            <p:ph type="body" idx="1"/>
          </p:nvPr>
        </p:nvSpPr>
        <p:spPr/>
        <p:txBody>
          <a:bodyPr/>
          <a:lstStyle/>
          <a:p>
            <a:r>
              <a:rPr kumimoji="0" lang="en-US" altLang="en-US" dirty="0" smtClean="0"/>
              <a:t>The norms, procedures and structures that are woven together to form a learning context in which all learners and the teacher feel respected by and connected to one another.</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102930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09600"/>
            <a:ext cx="8229600" cy="1066800"/>
          </a:xfrm>
        </p:spPr>
        <p:txBody>
          <a:bodyPr/>
          <a:lstStyle/>
          <a:p>
            <a:r>
              <a:rPr kumimoji="0" lang="en-US" altLang="en-US" dirty="0" smtClean="0"/>
              <a:t>Establishing Inclusion</a:t>
            </a:r>
          </a:p>
        </p:txBody>
      </p:sp>
      <p:sp>
        <p:nvSpPr>
          <p:cNvPr id="39939" name="Rectangle 3"/>
          <p:cNvSpPr>
            <a:spLocks noGrp="1" noChangeArrowheads="1"/>
          </p:cNvSpPr>
          <p:nvPr>
            <p:ph type="body" idx="1"/>
          </p:nvPr>
        </p:nvSpPr>
        <p:spPr>
          <a:xfrm>
            <a:off x="685800" y="1676400"/>
            <a:ext cx="7772400" cy="4419600"/>
          </a:xfrm>
        </p:spPr>
        <p:txBody>
          <a:bodyPr>
            <a:normAutofit/>
          </a:bodyPr>
          <a:lstStyle/>
          <a:p>
            <a:pPr>
              <a:lnSpc>
                <a:spcPct val="90000"/>
              </a:lnSpc>
            </a:pPr>
            <a:r>
              <a:rPr lang="en-US" altLang="en-US" dirty="0"/>
              <a:t>Collaborate to create the norms</a:t>
            </a:r>
          </a:p>
          <a:p>
            <a:pPr>
              <a:lnSpc>
                <a:spcPct val="90000"/>
              </a:lnSpc>
            </a:pPr>
            <a:r>
              <a:rPr lang="en-US" altLang="en-US" sz="2600" dirty="0" smtClean="0"/>
              <a:t>I</a:t>
            </a:r>
            <a:r>
              <a:rPr kumimoji="0" lang="en-US" altLang="en-US" sz="2600" dirty="0" smtClean="0"/>
              <a:t>f norms </a:t>
            </a:r>
            <a:r>
              <a:rPr kumimoji="0" lang="en-US" altLang="en-US" sz="2600" dirty="0" smtClean="0"/>
              <a:t>are different from what students are used to at </a:t>
            </a:r>
            <a:r>
              <a:rPr kumimoji="0" lang="en-US" altLang="en-US" sz="2600" dirty="0" smtClean="0"/>
              <a:t>home, they </a:t>
            </a:r>
            <a:r>
              <a:rPr kumimoji="0" lang="en-US" altLang="en-US" sz="2600" dirty="0" smtClean="0"/>
              <a:t>are able to understand and negotiate </a:t>
            </a:r>
            <a:r>
              <a:rPr lang="en-US" altLang="en-US" sz="2600" dirty="0" smtClean="0"/>
              <a:t>them</a:t>
            </a:r>
            <a:endParaRPr kumimoji="0" lang="en-US" altLang="en-US" sz="2600" dirty="0" smtClean="0"/>
          </a:p>
          <a:p>
            <a:pPr lvl="1">
              <a:lnSpc>
                <a:spcPct val="90000"/>
              </a:lnSpc>
            </a:pPr>
            <a:r>
              <a:rPr kumimoji="0" lang="en-US" altLang="en-US" sz="2200" dirty="0" smtClean="0"/>
              <a:t>Model behavior</a:t>
            </a:r>
          </a:p>
          <a:p>
            <a:pPr lvl="1">
              <a:lnSpc>
                <a:spcPct val="90000"/>
              </a:lnSpc>
            </a:pPr>
            <a:r>
              <a:rPr kumimoji="0" lang="en-US" altLang="en-US" sz="2200" dirty="0" smtClean="0"/>
              <a:t>Elicit information about clarity through </a:t>
            </a:r>
            <a:r>
              <a:rPr kumimoji="0" lang="en-US" altLang="en-US" sz="2200" dirty="0" smtClean="0"/>
              <a:t>on-going feedback</a:t>
            </a:r>
            <a:endParaRPr kumimoji="0" lang="en-US" altLang="en-US" sz="2200" dirty="0" smtClean="0"/>
          </a:p>
          <a:p>
            <a:pPr lvl="1">
              <a:lnSpc>
                <a:spcPct val="90000"/>
              </a:lnSpc>
            </a:pPr>
            <a:r>
              <a:rPr kumimoji="0" lang="en-US" altLang="en-US" sz="2200" dirty="0" smtClean="0"/>
              <a:t>Establish ground rules with students for the discussion of controversial or sensitive </a:t>
            </a:r>
            <a:r>
              <a:rPr kumimoji="0" lang="en-US" altLang="en-US" sz="2200" dirty="0" smtClean="0"/>
              <a:t>topics</a:t>
            </a:r>
          </a:p>
          <a:p>
            <a:pPr lvl="1">
              <a:lnSpc>
                <a:spcPct val="90000"/>
              </a:lnSpc>
            </a:pPr>
            <a:r>
              <a:rPr kumimoji="0" lang="en-US" altLang="en-US" sz="2200" dirty="0" smtClean="0"/>
              <a:t>use </a:t>
            </a:r>
            <a:r>
              <a:rPr kumimoji="0" lang="en-US" altLang="en-US" sz="2200" dirty="0" smtClean="0"/>
              <a:t>dialogue structures</a:t>
            </a:r>
          </a:p>
          <a:p>
            <a:pPr lvl="1">
              <a:lnSpc>
                <a:spcPct val="90000"/>
              </a:lnSpc>
            </a:pPr>
            <a:endParaRPr kumimoji="0" lang="en-US" altLang="en-US" sz="2400" dirty="0" smtClean="0"/>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137161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kumimoji="0" lang="en-US" altLang="en-US" dirty="0" smtClean="0"/>
              <a:t>Developing Attitude</a:t>
            </a:r>
          </a:p>
        </p:txBody>
      </p:sp>
      <p:sp>
        <p:nvSpPr>
          <p:cNvPr id="41987" name="Rectangle 3"/>
          <p:cNvSpPr>
            <a:spLocks noGrp="1" noChangeArrowheads="1"/>
          </p:cNvSpPr>
          <p:nvPr>
            <p:ph type="body" idx="1"/>
          </p:nvPr>
        </p:nvSpPr>
        <p:spPr/>
        <p:txBody>
          <a:bodyPr/>
          <a:lstStyle/>
          <a:p>
            <a:r>
              <a:rPr kumimoji="0" lang="en-US" altLang="en-US" smtClean="0"/>
              <a:t>Norms, procedures and structures that create through relevance and choice a favorable disposition among learners and teachers toward the learning experience and learning goals. </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1628849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Number of Elementary Suspensions</a:t>
            </a:r>
            <a:endParaRPr lang="en-US" sz="3200"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5050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874847"/>
            <a:ext cx="8229600" cy="1066800"/>
          </a:xfrm>
        </p:spPr>
        <p:txBody>
          <a:bodyPr/>
          <a:lstStyle/>
          <a:p>
            <a:r>
              <a:rPr kumimoji="0" lang="en-US" altLang="en-US" dirty="0" smtClean="0"/>
              <a:t>Developing Attitude</a:t>
            </a:r>
          </a:p>
        </p:txBody>
      </p:sp>
      <p:sp>
        <p:nvSpPr>
          <p:cNvPr id="44035" name="Rectangle 3"/>
          <p:cNvSpPr>
            <a:spLocks noGrp="1" noChangeArrowheads="1"/>
          </p:cNvSpPr>
          <p:nvPr>
            <p:ph type="body" idx="1"/>
          </p:nvPr>
        </p:nvSpPr>
        <p:spPr>
          <a:xfrm>
            <a:off x="457200" y="1941647"/>
            <a:ext cx="8229600" cy="4325112"/>
          </a:xfrm>
        </p:spPr>
        <p:txBody>
          <a:bodyPr/>
          <a:lstStyle/>
          <a:p>
            <a:pPr>
              <a:lnSpc>
                <a:spcPct val="90000"/>
              </a:lnSpc>
            </a:pPr>
            <a:r>
              <a:rPr kumimoji="0" lang="en-US" altLang="en-US" sz="2800" dirty="0" smtClean="0"/>
              <a:t>Develop creative and effective ways to learn about your student’s lives and interests.</a:t>
            </a:r>
          </a:p>
          <a:p>
            <a:pPr lvl="1">
              <a:lnSpc>
                <a:spcPct val="90000"/>
              </a:lnSpc>
            </a:pPr>
            <a:r>
              <a:rPr kumimoji="0" lang="en-US" altLang="en-US" sz="2400" dirty="0" smtClean="0"/>
              <a:t>Conduct interest inventories both general and content specific.</a:t>
            </a:r>
          </a:p>
          <a:p>
            <a:pPr lvl="1">
              <a:lnSpc>
                <a:spcPct val="90000"/>
              </a:lnSpc>
            </a:pPr>
            <a:r>
              <a:rPr kumimoji="0" lang="en-US" altLang="en-US" sz="2400" dirty="0" smtClean="0"/>
              <a:t>Use “getting to know you” activities.</a:t>
            </a:r>
          </a:p>
          <a:p>
            <a:pPr>
              <a:lnSpc>
                <a:spcPct val="90000"/>
              </a:lnSpc>
            </a:pPr>
            <a:r>
              <a:rPr kumimoji="0" lang="en-US" altLang="en-US" sz="2800" dirty="0" smtClean="0"/>
              <a:t>Organize regularly scheduled discussion topics (including current events) that allow students to connect course material to the “real world” </a:t>
            </a:r>
          </a:p>
          <a:p>
            <a:pPr>
              <a:lnSpc>
                <a:spcPct val="90000"/>
              </a:lnSpc>
            </a:pPr>
            <a:r>
              <a:rPr kumimoji="0" lang="en-US" altLang="en-US" sz="2800" dirty="0" smtClean="0"/>
              <a:t>Design course in ways that encourages learners to make choices about class topics and assignments.</a:t>
            </a:r>
          </a:p>
          <a:p>
            <a:pPr lvl="1">
              <a:lnSpc>
                <a:spcPct val="90000"/>
              </a:lnSpc>
            </a:pPr>
            <a:endParaRPr kumimoji="0" lang="en-US" altLang="en-US" sz="2400" dirty="0" smtClean="0"/>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1019251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kumimoji="0" lang="en-US" altLang="en-US" dirty="0" smtClean="0"/>
              <a:t>Enhancing Meaning</a:t>
            </a:r>
          </a:p>
        </p:txBody>
      </p:sp>
      <p:sp>
        <p:nvSpPr>
          <p:cNvPr id="46083" name="Rectangle 3"/>
          <p:cNvSpPr>
            <a:spLocks noGrp="1" noChangeArrowheads="1"/>
          </p:cNvSpPr>
          <p:nvPr>
            <p:ph type="body" idx="1"/>
          </p:nvPr>
        </p:nvSpPr>
        <p:spPr/>
        <p:txBody>
          <a:bodyPr/>
          <a:lstStyle/>
          <a:p>
            <a:r>
              <a:rPr kumimoji="0" lang="en-US" altLang="en-US" dirty="0" smtClean="0"/>
              <a:t>Norms, procedures and structures that expand, refine, or increase the complexity of what is learned in ways that matter to learners, includes their values and purposes, and contributes to a critical consciousness. </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239062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kumimoji="0" lang="en-US" altLang="en-US" smtClean="0"/>
              <a:t>Enhancing Meaning</a:t>
            </a:r>
          </a:p>
        </p:txBody>
      </p:sp>
      <p:sp>
        <p:nvSpPr>
          <p:cNvPr id="48131" name="Rectangle 3"/>
          <p:cNvSpPr>
            <a:spLocks noGrp="1" noChangeArrowheads="1"/>
          </p:cNvSpPr>
          <p:nvPr>
            <p:ph type="body" idx="1"/>
          </p:nvPr>
        </p:nvSpPr>
        <p:spPr/>
        <p:txBody>
          <a:bodyPr>
            <a:normAutofit lnSpcReduction="10000"/>
          </a:bodyPr>
          <a:lstStyle/>
          <a:p>
            <a:pPr>
              <a:lnSpc>
                <a:spcPct val="90000"/>
              </a:lnSpc>
            </a:pPr>
            <a:r>
              <a:rPr kumimoji="0" lang="en-US" altLang="en-US" sz="2800" dirty="0" smtClean="0"/>
              <a:t>Examine the embedded values in your discipline that may confuse or disturb students, or may be challenging to their own cultural perspectives.</a:t>
            </a:r>
          </a:p>
          <a:p>
            <a:pPr lvl="1">
              <a:lnSpc>
                <a:spcPct val="90000"/>
              </a:lnSpc>
            </a:pPr>
            <a:r>
              <a:rPr kumimoji="0" lang="en-US" altLang="en-US" sz="2000" dirty="0" smtClean="0"/>
              <a:t>Have students identify their prior knowledge and understandings of key concepts, issues, or content or how it is understood in their culture/community.</a:t>
            </a:r>
          </a:p>
          <a:p>
            <a:pPr lvl="1">
              <a:lnSpc>
                <a:spcPct val="90000"/>
              </a:lnSpc>
            </a:pPr>
            <a:r>
              <a:rPr kumimoji="0" lang="en-US" altLang="en-US" sz="2000" dirty="0" smtClean="0"/>
              <a:t>Include readings/authors that reflect the diversity of thought and people within your discipline.</a:t>
            </a:r>
          </a:p>
          <a:p>
            <a:pPr lvl="1">
              <a:lnSpc>
                <a:spcPct val="90000"/>
              </a:lnSpc>
            </a:pPr>
            <a:r>
              <a:rPr kumimoji="0" lang="en-US" altLang="en-US" sz="2000" dirty="0" smtClean="0"/>
              <a:t>Encourage students to represent alterative perspectives or construct panels that can discuss issues from diverse perspectives.</a:t>
            </a:r>
          </a:p>
          <a:p>
            <a:pPr lvl="1">
              <a:lnSpc>
                <a:spcPct val="90000"/>
              </a:lnSpc>
            </a:pPr>
            <a:r>
              <a:rPr kumimoji="0" lang="en-US" altLang="en-US" sz="2000" dirty="0" smtClean="0"/>
              <a:t>Use language that reflects the disciplinary way of “knowing” or </a:t>
            </a:r>
            <a:r>
              <a:rPr kumimoji="0" lang="en-US" altLang="en-US" sz="2000" dirty="0" smtClean="0"/>
              <a:t>“understanding” as </a:t>
            </a:r>
            <a:r>
              <a:rPr kumimoji="0" lang="en-US" altLang="en-US" sz="2000" dirty="0" smtClean="0"/>
              <a:t>one way, not the only or “right way.”</a:t>
            </a:r>
          </a:p>
          <a:p>
            <a:pPr lvl="1">
              <a:lnSpc>
                <a:spcPct val="90000"/>
              </a:lnSpc>
            </a:pPr>
            <a:r>
              <a:rPr kumimoji="0" lang="en-US" altLang="en-US" sz="2000" dirty="0" smtClean="0"/>
              <a:t>Explicitly address the embedded values in the discipline.</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051705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95325"/>
            <a:ext cx="8229600" cy="1066800"/>
          </a:xfrm>
        </p:spPr>
        <p:txBody>
          <a:bodyPr/>
          <a:lstStyle/>
          <a:p>
            <a:r>
              <a:rPr kumimoji="0" lang="en-US" altLang="en-US" dirty="0" smtClean="0"/>
              <a:t>Enhancing Meaning</a:t>
            </a:r>
          </a:p>
        </p:txBody>
      </p:sp>
      <p:sp>
        <p:nvSpPr>
          <p:cNvPr id="50179" name="Rectangle 3"/>
          <p:cNvSpPr>
            <a:spLocks noGrp="1" noChangeArrowheads="1"/>
          </p:cNvSpPr>
          <p:nvPr>
            <p:ph type="body" idx="1"/>
          </p:nvPr>
        </p:nvSpPr>
        <p:spPr>
          <a:xfrm>
            <a:off x="685800" y="1752600"/>
            <a:ext cx="7772400" cy="4343400"/>
          </a:xfrm>
        </p:spPr>
        <p:txBody>
          <a:bodyPr>
            <a:normAutofit lnSpcReduction="10000"/>
          </a:bodyPr>
          <a:lstStyle/>
          <a:p>
            <a:pPr>
              <a:lnSpc>
                <a:spcPct val="90000"/>
              </a:lnSpc>
            </a:pPr>
            <a:r>
              <a:rPr kumimoji="0" lang="en-US" altLang="en-US" sz="2800" dirty="0" smtClean="0"/>
              <a:t>Critically examine the examples you use to illustrate key points to ensure they are meaningful and sensitive to your students.</a:t>
            </a:r>
          </a:p>
          <a:p>
            <a:pPr lvl="1">
              <a:lnSpc>
                <a:spcPct val="90000"/>
              </a:lnSpc>
            </a:pPr>
            <a:r>
              <a:rPr kumimoji="0" lang="en-US" altLang="en-US" sz="2400" dirty="0" smtClean="0"/>
              <a:t>Use analogies or metaphors from everyday life to help illustrate abstract concepts.</a:t>
            </a:r>
          </a:p>
          <a:p>
            <a:pPr lvl="1">
              <a:lnSpc>
                <a:spcPct val="90000"/>
              </a:lnSpc>
            </a:pPr>
            <a:r>
              <a:rPr kumimoji="0" lang="en-US" altLang="en-US" sz="2400" dirty="0" smtClean="0"/>
              <a:t>Have students suggest other examples, analogies or metaphors, or ones that illustrate other key points.</a:t>
            </a:r>
          </a:p>
          <a:p>
            <a:pPr lvl="1">
              <a:lnSpc>
                <a:spcPct val="90000"/>
              </a:lnSpc>
            </a:pPr>
            <a:r>
              <a:rPr kumimoji="0" lang="en-US" altLang="en-US" sz="2400" dirty="0" smtClean="0"/>
              <a:t>Systematically collect examples, metaphors, and analogies from students to use in the future--and give credit!</a:t>
            </a:r>
          </a:p>
          <a:p>
            <a:pPr lvl="1">
              <a:lnSpc>
                <a:spcPct val="90000"/>
              </a:lnSpc>
            </a:pPr>
            <a:r>
              <a:rPr kumimoji="0" lang="en-US" altLang="en-US" sz="2400" dirty="0" smtClean="0"/>
              <a:t>Use graphic organizers, and context-rich visuals or materials</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54839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kumimoji="0" lang="en-US" altLang="en-US" dirty="0" smtClean="0"/>
              <a:t>Engendering Competence</a:t>
            </a:r>
          </a:p>
        </p:txBody>
      </p:sp>
      <p:sp>
        <p:nvSpPr>
          <p:cNvPr id="52227" name="Rectangle 3"/>
          <p:cNvSpPr>
            <a:spLocks noGrp="1" noChangeArrowheads="1"/>
          </p:cNvSpPr>
          <p:nvPr>
            <p:ph type="body" idx="1"/>
          </p:nvPr>
        </p:nvSpPr>
        <p:spPr/>
        <p:txBody>
          <a:bodyPr/>
          <a:lstStyle/>
          <a:p>
            <a:r>
              <a:rPr kumimoji="0" lang="en-US" altLang="en-US" dirty="0" smtClean="0"/>
              <a:t>The norms, procedures and structures that create an understanding for learners of how they are or can be effective in learning something of personal value.</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1553481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47700"/>
            <a:ext cx="8229600" cy="1066800"/>
          </a:xfrm>
        </p:spPr>
        <p:txBody>
          <a:bodyPr/>
          <a:lstStyle/>
          <a:p>
            <a:r>
              <a:rPr kumimoji="0" lang="en-US" altLang="en-US" dirty="0" smtClean="0"/>
              <a:t>Engendering Competence</a:t>
            </a:r>
          </a:p>
        </p:txBody>
      </p:sp>
      <p:sp>
        <p:nvSpPr>
          <p:cNvPr id="54275" name="Rectangle 3"/>
          <p:cNvSpPr>
            <a:spLocks noGrp="1" noChangeArrowheads="1"/>
          </p:cNvSpPr>
          <p:nvPr>
            <p:ph type="body" idx="1"/>
          </p:nvPr>
        </p:nvSpPr>
        <p:spPr>
          <a:xfrm>
            <a:off x="685800" y="1676400"/>
            <a:ext cx="7772400" cy="4191000"/>
          </a:xfrm>
        </p:spPr>
        <p:txBody>
          <a:bodyPr/>
          <a:lstStyle/>
          <a:p>
            <a:pPr>
              <a:lnSpc>
                <a:spcPct val="90000"/>
              </a:lnSpc>
            </a:pPr>
            <a:r>
              <a:rPr kumimoji="0" lang="en-US" altLang="en-US" sz="2800" dirty="0" smtClean="0"/>
              <a:t>Support student in goal setting for projects. </a:t>
            </a:r>
          </a:p>
          <a:p>
            <a:pPr>
              <a:lnSpc>
                <a:spcPct val="90000"/>
              </a:lnSpc>
            </a:pPr>
            <a:r>
              <a:rPr kumimoji="0" lang="en-US" altLang="en-US" sz="2800" dirty="0" smtClean="0"/>
              <a:t>Create some learning activities and assessments that are suited to different multiple intelligences.</a:t>
            </a:r>
          </a:p>
          <a:p>
            <a:pPr>
              <a:lnSpc>
                <a:spcPct val="90000"/>
              </a:lnSpc>
            </a:pPr>
            <a:r>
              <a:rPr kumimoji="0" lang="en-US" altLang="en-US" sz="2800" dirty="0" smtClean="0"/>
              <a:t>Provide clear and explicit criteria for assignments/assessments.</a:t>
            </a:r>
          </a:p>
          <a:p>
            <a:pPr>
              <a:lnSpc>
                <a:spcPct val="90000"/>
              </a:lnSpc>
            </a:pPr>
            <a:r>
              <a:rPr kumimoji="0" lang="en-US" altLang="en-US" sz="2800" dirty="0" smtClean="0"/>
              <a:t>Use multiple forms of assessment that reflect the modes of teaching and learning you have employed.</a:t>
            </a:r>
          </a:p>
          <a:p>
            <a:pPr>
              <a:lnSpc>
                <a:spcPct val="90000"/>
              </a:lnSpc>
            </a:pPr>
            <a:endParaRPr kumimoji="0" lang="en-US" altLang="en-US" sz="2800" dirty="0" smtClean="0"/>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1143541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kumimoji="0" lang="en-US" altLang="en-US" smtClean="0"/>
              <a:t>Engendering Competence</a:t>
            </a:r>
          </a:p>
        </p:txBody>
      </p:sp>
      <p:sp>
        <p:nvSpPr>
          <p:cNvPr id="56323" name="Rectangle 3"/>
          <p:cNvSpPr>
            <a:spLocks noGrp="1" noChangeArrowheads="1"/>
          </p:cNvSpPr>
          <p:nvPr>
            <p:ph type="body" idx="1"/>
          </p:nvPr>
        </p:nvSpPr>
        <p:spPr/>
        <p:txBody>
          <a:bodyPr/>
          <a:lstStyle/>
          <a:p>
            <a:pPr>
              <a:lnSpc>
                <a:spcPct val="90000"/>
              </a:lnSpc>
            </a:pPr>
            <a:r>
              <a:rPr kumimoji="0" lang="en-US" altLang="en-US" sz="2800" dirty="0" smtClean="0"/>
              <a:t>Provide models of “high quality” work and discuss them with students.</a:t>
            </a:r>
          </a:p>
          <a:p>
            <a:pPr>
              <a:lnSpc>
                <a:spcPct val="90000"/>
              </a:lnSpc>
            </a:pPr>
            <a:r>
              <a:rPr kumimoji="0" lang="en-US" altLang="en-US" sz="2600" dirty="0" smtClean="0"/>
              <a:t>Adopt a “cognitive coaching” stance to teaching; model and highlight in course readings &amp; discussions the thinking, ways of making arguments, and use of academic rhetoric.</a:t>
            </a:r>
          </a:p>
          <a:p>
            <a:pPr>
              <a:lnSpc>
                <a:spcPct val="90000"/>
              </a:lnSpc>
            </a:pPr>
            <a:r>
              <a:rPr kumimoji="0" lang="en-US" altLang="en-US" sz="2600" dirty="0" smtClean="0"/>
              <a:t>Provide frequent feedback that is based on agreed-upon standards, specific and constructive, and personally informative to student development and growing competence. </a:t>
            </a:r>
          </a:p>
        </p:txBody>
      </p:sp>
      <p:sp>
        <p:nvSpPr>
          <p:cNvPr id="5" name="TextBox 4"/>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513308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09600"/>
            <a:ext cx="8229600" cy="1066800"/>
          </a:xfrm>
        </p:spPr>
        <p:txBody>
          <a:bodyPr/>
          <a:lstStyle/>
          <a:p>
            <a:r>
              <a:rPr kumimoji="0" lang="en-US" altLang="en-US" dirty="0" smtClean="0"/>
              <a:t>Engendering Competence</a:t>
            </a:r>
          </a:p>
        </p:txBody>
      </p:sp>
      <p:sp>
        <p:nvSpPr>
          <p:cNvPr id="58371" name="Rectangle 3"/>
          <p:cNvSpPr>
            <a:spLocks noGrp="1" noChangeArrowheads="1"/>
          </p:cNvSpPr>
          <p:nvPr>
            <p:ph type="body" idx="1"/>
          </p:nvPr>
        </p:nvSpPr>
        <p:spPr>
          <a:xfrm>
            <a:off x="685800" y="1676400"/>
            <a:ext cx="7772400" cy="4419600"/>
          </a:xfrm>
        </p:spPr>
        <p:txBody>
          <a:bodyPr/>
          <a:lstStyle/>
          <a:p>
            <a:pPr>
              <a:lnSpc>
                <a:spcPct val="90000"/>
              </a:lnSpc>
            </a:pPr>
            <a:r>
              <a:rPr kumimoji="0" lang="en-US" altLang="en-US" sz="2600" dirty="0" smtClean="0"/>
              <a:t>Use the “writing process” format so that students get on-going feedback from you and form peers as they develop their work.</a:t>
            </a:r>
          </a:p>
          <a:p>
            <a:pPr>
              <a:lnSpc>
                <a:spcPct val="90000"/>
              </a:lnSpc>
            </a:pPr>
            <a:r>
              <a:rPr kumimoji="0" lang="en-US" altLang="en-US" sz="2600" dirty="0" smtClean="0"/>
              <a:t>Use self-assessment to engender student understanding of their attainment and on-going development toward competence.</a:t>
            </a:r>
          </a:p>
          <a:p>
            <a:pPr>
              <a:lnSpc>
                <a:spcPct val="90000"/>
              </a:lnSpc>
            </a:pPr>
            <a:r>
              <a:rPr kumimoji="0" lang="en-US" altLang="en-US" sz="2600" dirty="0" smtClean="0"/>
              <a:t>Use reading &amp; anticipation guides to support critical engagement with text.</a:t>
            </a:r>
          </a:p>
          <a:p>
            <a:pPr>
              <a:lnSpc>
                <a:spcPct val="90000"/>
              </a:lnSpc>
            </a:pPr>
            <a:r>
              <a:rPr kumimoji="0" lang="en-US" altLang="en-US" sz="2600" dirty="0" smtClean="0"/>
              <a:t>Increase the amount of time that students are talking about the concepts and ideas--collaborative and cooperative group work.</a:t>
            </a:r>
          </a:p>
        </p:txBody>
      </p:sp>
      <p:sp>
        <p:nvSpPr>
          <p:cNvPr id="6" name="TextBox 5"/>
          <p:cNvSpPr txBox="1"/>
          <p:nvPr/>
        </p:nvSpPr>
        <p:spPr>
          <a:xfrm>
            <a:off x="2514600" y="6248400"/>
            <a:ext cx="6553200" cy="523220"/>
          </a:xfrm>
          <a:prstGeom prst="rect">
            <a:avLst/>
          </a:prstGeom>
          <a:noFill/>
        </p:spPr>
        <p:txBody>
          <a:bodyPr wrap="square" rtlCol="0">
            <a:spAutoFit/>
          </a:bodyPr>
          <a:lstStyle/>
          <a:p>
            <a:pPr marL="0" lvl="1"/>
            <a:r>
              <a:rPr lang="en-US" altLang="en-US" sz="1400" dirty="0" err="1">
                <a:latin typeface="Calibri" panose="020F0502020204030204" pitchFamily="34" charset="0"/>
              </a:rPr>
              <a:t>Wlodowski</a:t>
            </a:r>
            <a:r>
              <a:rPr lang="en-US" altLang="en-US" sz="1400" dirty="0">
                <a:latin typeface="Calibri" panose="020F0502020204030204" pitchFamily="34" charset="0"/>
              </a:rPr>
              <a:t> &amp; Ginsberg (1995) </a:t>
            </a:r>
            <a:r>
              <a:rPr lang="en-US" altLang="en-US" sz="1400" i="1" dirty="0">
                <a:latin typeface="Calibri" panose="020F0502020204030204" pitchFamily="34" charset="0"/>
              </a:rPr>
              <a:t>Diversity &amp; Motivation: Culturally Responsive </a:t>
            </a:r>
            <a:r>
              <a:rPr lang="en-US" altLang="en-US" sz="1400" i="1" dirty="0" smtClean="0">
                <a:latin typeface="Calibri" panose="020F0502020204030204" pitchFamily="34" charset="0"/>
              </a:rPr>
              <a:t>Teaching.</a:t>
            </a:r>
            <a:endParaRPr lang="en-US" altLang="en-US" sz="1400" i="1" dirty="0">
              <a:latin typeface="Calibri" panose="020F0502020204030204" pitchFamily="34" charset="0"/>
            </a:endParaRPr>
          </a:p>
          <a:p>
            <a:r>
              <a:rPr lang="en-US" sz="1400" dirty="0" smtClean="0">
                <a:latin typeface="Calibri" panose="020F0502020204030204" pitchFamily="34" charset="0"/>
              </a:rPr>
              <a:t>From a presentation by Dr. Letitia </a:t>
            </a:r>
            <a:r>
              <a:rPr lang="en-US" sz="1400" dirty="0" err="1" smtClean="0">
                <a:latin typeface="Calibri" panose="020F0502020204030204" pitchFamily="34" charset="0"/>
              </a:rPr>
              <a:t>Fickel</a:t>
            </a:r>
            <a:r>
              <a:rPr lang="en-US" sz="1400" dirty="0" smtClean="0">
                <a:latin typeface="Calibri" panose="020F0502020204030204" pitchFamily="34" charset="0"/>
              </a:rPr>
              <a:t>, </a:t>
            </a:r>
            <a:r>
              <a:rPr lang="en-US" sz="1400" dirty="0" err="1" smtClean="0">
                <a:latin typeface="Calibri" panose="020F0502020204030204" pitchFamily="34" charset="0"/>
              </a:rPr>
              <a:t>Univ</a:t>
            </a:r>
            <a:r>
              <a:rPr lang="en-US" sz="1400" dirty="0" smtClean="0">
                <a:latin typeface="Calibri" panose="020F0502020204030204" pitchFamily="34" charset="0"/>
              </a:rPr>
              <a:t> of Canterbury, New Zealand, 2004</a:t>
            </a:r>
            <a:endParaRPr lang="en-US" sz="1400" dirty="0">
              <a:latin typeface="Calibri" panose="020F0502020204030204" pitchFamily="34" charset="0"/>
            </a:endParaRPr>
          </a:p>
        </p:txBody>
      </p:sp>
    </p:spTree>
    <p:extLst>
      <p:ext uri="{BB962C8B-B14F-4D97-AF65-F5344CB8AC3E}">
        <p14:creationId xmlns:p14="http://schemas.microsoft.com/office/powerpoint/2010/main" val="3537046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229600" cy="1066800"/>
          </a:xfrm>
        </p:spPr>
        <p:txBody>
          <a:bodyPr/>
          <a:lstStyle/>
          <a:p>
            <a:r>
              <a:rPr lang="en-US" dirty="0" smtClean="0"/>
              <a:t>Key Findings</a:t>
            </a:r>
            <a:endParaRPr lang="en-US" dirty="0"/>
          </a:p>
        </p:txBody>
      </p:sp>
      <p:sp>
        <p:nvSpPr>
          <p:cNvPr id="2" name="Content Placeholder 1"/>
          <p:cNvSpPr>
            <a:spLocks noGrp="1"/>
          </p:cNvSpPr>
          <p:nvPr>
            <p:ph idx="1"/>
          </p:nvPr>
        </p:nvSpPr>
        <p:spPr>
          <a:xfrm>
            <a:off x="457200" y="1524000"/>
            <a:ext cx="8229600" cy="4325112"/>
          </a:xfrm>
        </p:spPr>
        <p:txBody>
          <a:bodyPr>
            <a:normAutofit lnSpcReduction="10000"/>
          </a:bodyPr>
          <a:lstStyle/>
          <a:p>
            <a:pPr marL="623887" indent="-514350">
              <a:buFont typeface="+mj-lt"/>
              <a:buAutoNum type="arabicPeriod"/>
            </a:pPr>
            <a:r>
              <a:rPr lang="en-US" b="1" dirty="0" smtClean="0">
                <a:latin typeface="Calibri" pitchFamily="34" charset="0"/>
              </a:rPr>
              <a:t>Literacy learning is situated in and mediated by social and cultural interactions and tools. </a:t>
            </a:r>
            <a:r>
              <a:rPr lang="en-US" dirty="0" smtClean="0">
                <a:latin typeface="Calibri" pitchFamily="34" charset="0"/>
              </a:rPr>
              <a:t>Learning is shaped by</a:t>
            </a:r>
          </a:p>
          <a:p>
            <a:pPr lvl="1"/>
            <a:r>
              <a:rPr lang="en-US" dirty="0" smtClean="0">
                <a:latin typeface="Calibri" pitchFamily="34" charset="0"/>
              </a:rPr>
              <a:t>the </a:t>
            </a:r>
            <a:r>
              <a:rPr lang="en-US" dirty="0" smtClean="0">
                <a:solidFill>
                  <a:srgbClr val="00B050"/>
                </a:solidFill>
                <a:latin typeface="Calibri" pitchFamily="34" charset="0"/>
              </a:rPr>
              <a:t>cultural practices of the group </a:t>
            </a:r>
            <a:r>
              <a:rPr lang="en-US" dirty="0" smtClean="0">
                <a:latin typeface="Calibri" pitchFamily="34" charset="0"/>
              </a:rPr>
              <a:t>(class) </a:t>
            </a:r>
          </a:p>
          <a:p>
            <a:pPr lvl="1"/>
            <a:r>
              <a:rPr lang="en-US" dirty="0" smtClean="0">
                <a:latin typeface="Calibri" pitchFamily="34" charset="0"/>
              </a:rPr>
              <a:t>the </a:t>
            </a:r>
            <a:r>
              <a:rPr lang="en-US" dirty="0" smtClean="0">
                <a:solidFill>
                  <a:schemeClr val="bg2">
                    <a:lumMod val="50000"/>
                  </a:schemeClr>
                </a:solidFill>
                <a:latin typeface="Calibri" pitchFamily="34" charset="0"/>
              </a:rPr>
              <a:t>social interactions of the group </a:t>
            </a:r>
            <a:r>
              <a:rPr lang="en-US" dirty="0" smtClean="0">
                <a:latin typeface="Calibri" pitchFamily="34" charset="0"/>
              </a:rPr>
              <a:t>(class)</a:t>
            </a:r>
          </a:p>
          <a:p>
            <a:pPr lvl="1"/>
            <a:r>
              <a:rPr lang="en-US" dirty="0" smtClean="0">
                <a:latin typeface="Calibri" pitchFamily="34" charset="0"/>
              </a:rPr>
              <a:t>the </a:t>
            </a:r>
            <a:r>
              <a:rPr lang="en-US" dirty="0" smtClean="0">
                <a:solidFill>
                  <a:srgbClr val="0070C0"/>
                </a:solidFill>
                <a:latin typeface="Calibri" pitchFamily="34" charset="0"/>
              </a:rPr>
              <a:t>activities and activity systems </a:t>
            </a:r>
            <a:r>
              <a:rPr lang="en-US" dirty="0" smtClean="0">
                <a:latin typeface="Calibri" pitchFamily="34" charset="0"/>
              </a:rPr>
              <a:t>in which literacy lessons occur;</a:t>
            </a:r>
          </a:p>
          <a:p>
            <a:pPr lvl="1"/>
            <a:endParaRPr lang="en-US" dirty="0" smtClean="0">
              <a:latin typeface="Calibri" pitchFamily="34" charset="0"/>
            </a:endParaRPr>
          </a:p>
          <a:p>
            <a:r>
              <a:rPr lang="en-US" dirty="0" smtClean="0">
                <a:latin typeface="Calibri" pitchFamily="34" charset="0"/>
              </a:rPr>
              <a:t>How do you organize and allow social interactions and connect them to content?</a:t>
            </a:r>
          </a:p>
          <a:p>
            <a:pPr lvl="1"/>
            <a:endParaRPr lang="en-US" dirty="0" smtClean="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68</a:t>
            </a:fld>
            <a:endParaRPr lang="en-US"/>
          </a:p>
        </p:txBody>
      </p:sp>
      <p:pic>
        <p:nvPicPr>
          <p:cNvPr id="9218" name="Picture 2" descr="http://filene.org/assets/images-general/Have_an_Idea-_Web.jpg"/>
          <p:cNvPicPr>
            <a:picLocks noChangeAspect="1" noChangeArrowheads="1"/>
          </p:cNvPicPr>
          <p:nvPr/>
        </p:nvPicPr>
        <p:blipFill>
          <a:blip r:embed="rId3" cstate="print"/>
          <a:srcRect/>
          <a:stretch>
            <a:fillRect/>
          </a:stretch>
        </p:blipFill>
        <p:spPr bwMode="auto">
          <a:xfrm>
            <a:off x="5715000" y="152400"/>
            <a:ext cx="2514600" cy="1274524"/>
          </a:xfrm>
          <a:prstGeom prst="rect">
            <a:avLst/>
          </a:prstGeom>
          <a:noFill/>
        </p:spPr>
      </p:pic>
      <p:sp>
        <p:nvSpPr>
          <p:cNvPr id="7" name="TextBox 6"/>
          <p:cNvSpPr txBox="1"/>
          <p:nvPr/>
        </p:nvSpPr>
        <p:spPr>
          <a:xfrm>
            <a:off x="2362200" y="6211669"/>
            <a:ext cx="6689952" cy="707886"/>
          </a:xfrm>
          <a:prstGeom prst="rect">
            <a:avLst/>
          </a:prstGeom>
          <a:noFill/>
        </p:spPr>
        <p:txBody>
          <a:bodyPr wrap="square" rtlCol="0">
            <a:spAutoFit/>
          </a:bodyPr>
          <a:lstStyle/>
          <a:p>
            <a:r>
              <a:rPr lang="en-US" sz="1400" dirty="0" smtClean="0">
                <a:latin typeface="Calibri" pitchFamily="34" charset="0"/>
              </a:rPr>
              <a:t>Hull</a:t>
            </a:r>
            <a:r>
              <a:rPr lang="en-US" sz="1400" dirty="0" smtClean="0">
                <a:latin typeface="Calibri" pitchFamily="34" charset="0"/>
              </a:rPr>
              <a:t>, G. A. &amp; </a:t>
            </a:r>
            <a:r>
              <a:rPr lang="en-US" sz="1400" dirty="0" err="1" smtClean="0">
                <a:latin typeface="Calibri" pitchFamily="34" charset="0"/>
              </a:rPr>
              <a:t>Moje</a:t>
            </a:r>
            <a:r>
              <a:rPr lang="en-US" sz="1400" dirty="0" smtClean="0">
                <a:latin typeface="Calibri" pitchFamily="34" charset="0"/>
              </a:rPr>
              <a:t>, E. B. (2012) </a:t>
            </a:r>
            <a:r>
              <a:rPr lang="en-US" sz="1400" i="1" dirty="0" smtClean="0">
                <a:latin typeface="Calibri" pitchFamily="34" charset="0"/>
              </a:rPr>
              <a:t>What’s the Development of Literacy the Development Of?</a:t>
            </a:r>
            <a:r>
              <a:rPr lang="en-US" sz="1400" dirty="0" smtClean="0">
                <a:latin typeface="Calibri" pitchFamily="34" charset="0"/>
              </a:rPr>
              <a:t> </a:t>
            </a:r>
            <a:endParaRPr lang="en-US" sz="1400" dirty="0" smtClean="0">
              <a:latin typeface="Calibri" pitchFamily="34" charset="0"/>
            </a:endParaRPr>
          </a:p>
          <a:p>
            <a:r>
              <a:rPr lang="en-US" sz="1400" dirty="0">
                <a:latin typeface="Calibri" pitchFamily="34" charset="0"/>
              </a:rPr>
              <a:t>Available at </a:t>
            </a:r>
            <a:r>
              <a:rPr lang="en-US" sz="1400" dirty="0">
                <a:latin typeface="Calibri" pitchFamily="34" charset="0"/>
                <a:hlinkClick r:id="rId4"/>
              </a:rPr>
              <a:t>http://</a:t>
            </a:r>
            <a:r>
              <a:rPr lang="en-US" sz="1400" dirty="0" smtClean="0">
                <a:latin typeface="Calibri" pitchFamily="34" charset="0"/>
                <a:hlinkClick r:id="rId4"/>
              </a:rPr>
              <a:t>ell.stanford.edu/publication/what-development-literacy-development</a:t>
            </a:r>
            <a:endParaRPr lang="en-US" sz="1400" dirty="0" smtClean="0">
              <a:latin typeface="Calibri" pitchFamily="34" charset="0"/>
            </a:endParaRPr>
          </a:p>
          <a:p>
            <a:endParaRPr lang="en-US"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229600" cy="1066800"/>
          </a:xfrm>
        </p:spPr>
        <p:txBody>
          <a:bodyPr/>
          <a:lstStyle/>
          <a:p>
            <a:r>
              <a:rPr lang="en-US" dirty="0" smtClean="0"/>
              <a:t>Key Findings</a:t>
            </a:r>
            <a:endParaRPr lang="en-US" dirty="0"/>
          </a:p>
        </p:txBody>
      </p:sp>
      <p:sp>
        <p:nvSpPr>
          <p:cNvPr id="2" name="Content Placeholder 1"/>
          <p:cNvSpPr>
            <a:spLocks noGrp="1"/>
          </p:cNvSpPr>
          <p:nvPr>
            <p:ph idx="1"/>
          </p:nvPr>
        </p:nvSpPr>
        <p:spPr>
          <a:xfrm>
            <a:off x="381000" y="1447800"/>
            <a:ext cx="8229600" cy="4525962"/>
          </a:xfrm>
        </p:spPr>
        <p:txBody>
          <a:bodyPr>
            <a:normAutofit fontScale="92500" lnSpcReduction="10000"/>
          </a:bodyPr>
          <a:lstStyle/>
          <a:p>
            <a:pPr marL="623887" indent="-514350">
              <a:buNone/>
            </a:pPr>
            <a:endParaRPr lang="en-US" dirty="0" smtClean="0">
              <a:latin typeface="Calibri" pitchFamily="34" charset="0"/>
            </a:endParaRPr>
          </a:p>
          <a:p>
            <a:pPr marL="623887" indent="-514350">
              <a:buFont typeface="+mj-lt"/>
              <a:buAutoNum type="arabicPeriod" startAt="2"/>
            </a:pPr>
            <a:r>
              <a:rPr lang="en-US" b="1" dirty="0" smtClean="0">
                <a:latin typeface="Calibri" pitchFamily="34" charset="0"/>
              </a:rPr>
              <a:t>Literacy learning occurs via a range of </a:t>
            </a:r>
            <a:r>
              <a:rPr lang="en-US" b="1" dirty="0" smtClean="0">
                <a:solidFill>
                  <a:srgbClr val="00B0F0"/>
                </a:solidFill>
                <a:latin typeface="Calibri" pitchFamily="34" charset="0"/>
              </a:rPr>
              <a:t>explicit</a:t>
            </a:r>
            <a:r>
              <a:rPr lang="en-US" b="1" dirty="0" smtClean="0">
                <a:latin typeface="Calibri" pitchFamily="34" charset="0"/>
              </a:rPr>
              <a:t> and </a:t>
            </a:r>
            <a:r>
              <a:rPr lang="en-US" b="1" dirty="0" smtClean="0">
                <a:solidFill>
                  <a:srgbClr val="00B050"/>
                </a:solidFill>
                <a:latin typeface="Calibri" pitchFamily="34" charset="0"/>
              </a:rPr>
              <a:t>implicit</a:t>
            </a:r>
            <a:r>
              <a:rPr lang="en-US" b="1" dirty="0" smtClean="0">
                <a:latin typeface="Calibri" pitchFamily="34" charset="0"/>
              </a:rPr>
              <a:t> teaching, usually guided by interaction with a more knowledgeable “other” over time. </a:t>
            </a:r>
            <a:r>
              <a:rPr lang="en-US" dirty="0" smtClean="0">
                <a:latin typeface="Calibri" pitchFamily="34" charset="0"/>
              </a:rPr>
              <a:t>Basic tenets of </a:t>
            </a:r>
            <a:r>
              <a:rPr lang="en-US" dirty="0" err="1" smtClean="0">
                <a:latin typeface="Calibri" pitchFamily="34" charset="0"/>
              </a:rPr>
              <a:t>sociocultural</a:t>
            </a:r>
            <a:r>
              <a:rPr lang="en-US" dirty="0" smtClean="0">
                <a:latin typeface="Calibri" pitchFamily="34" charset="0"/>
              </a:rPr>
              <a:t> theory includes</a:t>
            </a:r>
          </a:p>
          <a:p>
            <a:pPr lvl="1"/>
            <a:r>
              <a:rPr lang="en-US" dirty="0" smtClean="0">
                <a:latin typeface="Calibri" pitchFamily="34" charset="0"/>
              </a:rPr>
              <a:t>Communities of practice/learners </a:t>
            </a:r>
          </a:p>
          <a:p>
            <a:pPr lvl="1"/>
            <a:r>
              <a:rPr lang="en-US" dirty="0" smtClean="0">
                <a:latin typeface="Calibri" pitchFamily="34" charset="0"/>
              </a:rPr>
              <a:t>responsive teaching (marked by </a:t>
            </a:r>
            <a:r>
              <a:rPr lang="en-US" dirty="0" smtClean="0">
                <a:solidFill>
                  <a:srgbClr val="00B050"/>
                </a:solidFill>
                <a:latin typeface="Calibri" pitchFamily="34" charset="0"/>
              </a:rPr>
              <a:t>teacher listening to </a:t>
            </a:r>
            <a:r>
              <a:rPr lang="en-US" b="1" dirty="0" smtClean="0">
                <a:solidFill>
                  <a:srgbClr val="00B050"/>
                </a:solidFill>
                <a:latin typeface="Calibri" pitchFamily="34" charset="0"/>
              </a:rPr>
              <a:t>student discourse</a:t>
            </a:r>
            <a:r>
              <a:rPr lang="en-US" b="1" dirty="0" smtClean="0">
                <a:latin typeface="Calibri" pitchFamily="34" charset="0"/>
              </a:rPr>
              <a:t> </a:t>
            </a:r>
            <a:r>
              <a:rPr lang="en-US" dirty="0" smtClean="0">
                <a:latin typeface="Calibri" pitchFamily="34" charset="0"/>
              </a:rPr>
              <a:t>and assessing existing knowledge in order to scaffold the development of new knowledge;</a:t>
            </a:r>
          </a:p>
          <a:p>
            <a:pPr lvl="1"/>
            <a:endParaRPr lang="en-US" dirty="0" smtClean="0">
              <a:latin typeface="Calibri" pitchFamily="34" charset="0"/>
            </a:endParaRPr>
          </a:p>
          <a:p>
            <a:r>
              <a:rPr lang="en-US" dirty="0" smtClean="0">
                <a:latin typeface="Calibri" pitchFamily="34" charset="0"/>
              </a:rPr>
              <a:t>How do you organize opportunities for students to use </a:t>
            </a:r>
            <a:r>
              <a:rPr lang="en-US" dirty="0" smtClean="0">
                <a:solidFill>
                  <a:srgbClr val="0070C0"/>
                </a:solidFill>
                <a:latin typeface="Calibri" pitchFamily="34" charset="0"/>
              </a:rPr>
              <a:t>academic discourse </a:t>
            </a:r>
            <a:r>
              <a:rPr lang="en-US" dirty="0" smtClean="0">
                <a:latin typeface="Calibri" pitchFamily="34" charset="0"/>
              </a:rPr>
              <a:t>(not just word-burping)?</a:t>
            </a:r>
          </a:p>
          <a:p>
            <a:pPr marL="623887" indent="-51435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69</a:t>
            </a:fld>
            <a:endParaRPr lang="en-US"/>
          </a:p>
        </p:txBody>
      </p:sp>
      <p:pic>
        <p:nvPicPr>
          <p:cNvPr id="3074" name="Picture 2" descr="http://blog.pac-online.com/wp-content/uploads/2011/05/Fotolia_20617319_M.jpg"/>
          <p:cNvPicPr>
            <a:picLocks noChangeAspect="1" noChangeArrowheads="1"/>
          </p:cNvPicPr>
          <p:nvPr/>
        </p:nvPicPr>
        <p:blipFill>
          <a:blip r:embed="rId2" cstate="print"/>
          <a:srcRect/>
          <a:stretch>
            <a:fillRect/>
          </a:stretch>
        </p:blipFill>
        <p:spPr bwMode="auto">
          <a:xfrm>
            <a:off x="7543800" y="304800"/>
            <a:ext cx="1279752" cy="1447800"/>
          </a:xfrm>
          <a:prstGeom prst="rect">
            <a:avLst/>
          </a:prstGeom>
          <a:noFill/>
        </p:spPr>
      </p:pic>
      <p:sp>
        <p:nvSpPr>
          <p:cNvPr id="7" name="TextBox 6"/>
          <p:cNvSpPr txBox="1"/>
          <p:nvPr/>
        </p:nvSpPr>
        <p:spPr>
          <a:xfrm>
            <a:off x="2362200" y="6211669"/>
            <a:ext cx="6689952" cy="738664"/>
          </a:xfrm>
          <a:prstGeom prst="rect">
            <a:avLst/>
          </a:prstGeom>
          <a:noFill/>
        </p:spPr>
        <p:txBody>
          <a:bodyPr wrap="square" rtlCol="0">
            <a:spAutoFit/>
          </a:bodyPr>
          <a:lstStyle/>
          <a:p>
            <a:r>
              <a:rPr lang="en-US" sz="1400" dirty="0" smtClean="0">
                <a:latin typeface="Calibri" pitchFamily="34" charset="0"/>
              </a:rPr>
              <a:t>Hull</a:t>
            </a:r>
            <a:r>
              <a:rPr lang="en-US" sz="1400" dirty="0" smtClean="0">
                <a:latin typeface="Calibri" pitchFamily="34" charset="0"/>
              </a:rPr>
              <a:t>, G. A. &amp; </a:t>
            </a:r>
            <a:r>
              <a:rPr lang="en-US" sz="1400" dirty="0" err="1" smtClean="0">
                <a:latin typeface="Calibri" pitchFamily="34" charset="0"/>
              </a:rPr>
              <a:t>Moje</a:t>
            </a:r>
            <a:r>
              <a:rPr lang="en-US" sz="1400" dirty="0" smtClean="0">
                <a:latin typeface="Calibri" pitchFamily="34" charset="0"/>
              </a:rPr>
              <a:t>, E. B. (2012) </a:t>
            </a:r>
            <a:r>
              <a:rPr lang="en-US" sz="1400" i="1" dirty="0" smtClean="0">
                <a:latin typeface="Calibri" pitchFamily="34" charset="0"/>
              </a:rPr>
              <a:t>What’s the Development of Literacy the Development Of?</a:t>
            </a:r>
            <a:r>
              <a:rPr lang="en-US" sz="1400" dirty="0" smtClean="0">
                <a:latin typeface="Calibri" pitchFamily="34" charset="0"/>
              </a:rPr>
              <a:t> </a:t>
            </a:r>
            <a:endParaRPr lang="en-US" sz="1400" dirty="0" smtClean="0">
              <a:latin typeface="Calibri" pitchFamily="34" charset="0"/>
            </a:endParaRPr>
          </a:p>
          <a:p>
            <a:r>
              <a:rPr lang="en-US" sz="1400" dirty="0">
                <a:latin typeface="Calibri" pitchFamily="34" charset="0"/>
              </a:rPr>
              <a:t>Available at </a:t>
            </a:r>
            <a:r>
              <a:rPr lang="en-US" sz="1400" dirty="0">
                <a:latin typeface="Calibri" pitchFamily="34" charset="0"/>
                <a:hlinkClick r:id="rId3"/>
              </a:rPr>
              <a:t>http://</a:t>
            </a:r>
            <a:r>
              <a:rPr lang="en-US" sz="1400" dirty="0" smtClean="0">
                <a:latin typeface="Calibri" pitchFamily="34" charset="0"/>
                <a:hlinkClick r:id="rId3"/>
              </a:rPr>
              <a:t>ell.stanford.edu/publication/what-development-literacy-development</a:t>
            </a:r>
            <a:endParaRPr lang="en-US" sz="1400" dirty="0" smtClean="0">
              <a:latin typeface="Calibri" pitchFamily="34" charset="0"/>
            </a:endParaRPr>
          </a:p>
          <a:p>
            <a:endParaRPr lang="en-US" sz="14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Number of Elementary Suspensions by Gender</a:t>
            </a:r>
            <a:endParaRPr lang="en-US" sz="3200"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804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066800"/>
          </a:xfrm>
        </p:spPr>
        <p:txBody>
          <a:bodyPr/>
          <a:lstStyle/>
          <a:p>
            <a:r>
              <a:rPr lang="en-US" dirty="0" smtClean="0"/>
              <a:t>Key Findings</a:t>
            </a:r>
            <a:endParaRPr lang="en-US" dirty="0"/>
          </a:p>
        </p:txBody>
      </p:sp>
      <p:sp>
        <p:nvSpPr>
          <p:cNvPr id="2" name="Content Placeholder 1"/>
          <p:cNvSpPr>
            <a:spLocks noGrp="1"/>
          </p:cNvSpPr>
          <p:nvPr>
            <p:ph idx="1"/>
          </p:nvPr>
        </p:nvSpPr>
        <p:spPr>
          <a:xfrm>
            <a:off x="533400" y="2332038"/>
            <a:ext cx="8229600" cy="4525962"/>
          </a:xfrm>
        </p:spPr>
        <p:txBody>
          <a:bodyPr>
            <a:normAutofit/>
          </a:bodyPr>
          <a:lstStyle/>
          <a:p>
            <a:pPr marL="623887" indent="-514350">
              <a:buFont typeface="+mj-lt"/>
              <a:buAutoNum type="arabicPeriod" startAt="3"/>
            </a:pPr>
            <a:r>
              <a:rPr lang="en-US" b="1" dirty="0" smtClean="0">
                <a:latin typeface="Calibri" pitchFamily="34" charset="0"/>
              </a:rPr>
              <a:t>Across the age range and from all socio/cultural groups, people learn and practice literacy </a:t>
            </a:r>
            <a:r>
              <a:rPr lang="en-US" b="1" dirty="0" smtClean="0">
                <a:solidFill>
                  <a:srgbClr val="FF0000"/>
                </a:solidFill>
                <a:latin typeface="Calibri" pitchFamily="34" charset="0"/>
              </a:rPr>
              <a:t>outside of school</a:t>
            </a:r>
            <a:r>
              <a:rPr lang="en-US" b="1" dirty="0" smtClean="0">
                <a:latin typeface="Calibri" pitchFamily="34" charset="0"/>
              </a:rPr>
              <a:t>.</a:t>
            </a:r>
          </a:p>
          <a:p>
            <a:pPr marL="623887" indent="-514350">
              <a:buFont typeface="+mj-lt"/>
              <a:buAutoNum type="arabicPeriod" startAt="3"/>
            </a:pPr>
            <a:endParaRPr lang="en-US" b="1" dirty="0" smtClean="0">
              <a:latin typeface="Calibri" pitchFamily="34" charset="0"/>
            </a:endParaRPr>
          </a:p>
          <a:p>
            <a:pPr marL="623887" indent="-514350">
              <a:buNone/>
            </a:pPr>
            <a:r>
              <a:rPr lang="en-US" dirty="0" smtClean="0">
                <a:latin typeface="Calibri" pitchFamily="34" charset="0"/>
              </a:rPr>
              <a:t>What are your methods for tapping students background experiences and connecting them to content?</a:t>
            </a:r>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70</a:t>
            </a:fld>
            <a:endParaRPr lang="en-US"/>
          </a:p>
        </p:txBody>
      </p:sp>
      <p:pic>
        <p:nvPicPr>
          <p:cNvPr id="2050" name="Picture 2" descr="http://2.bp.blogspot.com/-j8wr0VJG4pE/UY1BP9YYVKI/AAAAAAAABH8/VoRixUzYbjA/s1600/3Findings.png"/>
          <p:cNvPicPr>
            <a:picLocks noChangeAspect="1" noChangeArrowheads="1"/>
          </p:cNvPicPr>
          <p:nvPr/>
        </p:nvPicPr>
        <p:blipFill>
          <a:blip r:embed="rId2" cstate="print"/>
          <a:srcRect/>
          <a:stretch>
            <a:fillRect/>
          </a:stretch>
        </p:blipFill>
        <p:spPr bwMode="auto">
          <a:xfrm>
            <a:off x="4267200" y="559368"/>
            <a:ext cx="4707629" cy="1574231"/>
          </a:xfrm>
          <a:prstGeom prst="rect">
            <a:avLst/>
          </a:prstGeom>
          <a:noFill/>
        </p:spPr>
      </p:pic>
      <p:sp>
        <p:nvSpPr>
          <p:cNvPr id="7" name="TextBox 6"/>
          <p:cNvSpPr txBox="1"/>
          <p:nvPr/>
        </p:nvSpPr>
        <p:spPr>
          <a:xfrm>
            <a:off x="2362200" y="6211669"/>
            <a:ext cx="6689952" cy="738664"/>
          </a:xfrm>
          <a:prstGeom prst="rect">
            <a:avLst/>
          </a:prstGeom>
          <a:noFill/>
        </p:spPr>
        <p:txBody>
          <a:bodyPr wrap="square" rtlCol="0">
            <a:spAutoFit/>
          </a:bodyPr>
          <a:lstStyle/>
          <a:p>
            <a:r>
              <a:rPr lang="en-US" sz="1400" dirty="0" smtClean="0">
                <a:latin typeface="Calibri" pitchFamily="34" charset="0"/>
              </a:rPr>
              <a:t>Hull</a:t>
            </a:r>
            <a:r>
              <a:rPr lang="en-US" sz="1400" dirty="0" smtClean="0">
                <a:latin typeface="Calibri" pitchFamily="34" charset="0"/>
              </a:rPr>
              <a:t>, G. A. &amp; </a:t>
            </a:r>
            <a:r>
              <a:rPr lang="en-US" sz="1400" dirty="0" err="1" smtClean="0">
                <a:latin typeface="Calibri" pitchFamily="34" charset="0"/>
              </a:rPr>
              <a:t>Moje</a:t>
            </a:r>
            <a:r>
              <a:rPr lang="en-US" sz="1400" dirty="0" smtClean="0">
                <a:latin typeface="Calibri" pitchFamily="34" charset="0"/>
              </a:rPr>
              <a:t>, E. B. (2012) </a:t>
            </a:r>
            <a:r>
              <a:rPr lang="en-US" sz="1400" i="1" dirty="0" smtClean="0">
                <a:latin typeface="Calibri" pitchFamily="34" charset="0"/>
              </a:rPr>
              <a:t>What’s the Development of Literacy the Development Of?</a:t>
            </a:r>
            <a:r>
              <a:rPr lang="en-US" sz="1400" dirty="0" smtClean="0">
                <a:latin typeface="Calibri" pitchFamily="34" charset="0"/>
              </a:rPr>
              <a:t> </a:t>
            </a:r>
            <a:endParaRPr lang="en-US" sz="1400" dirty="0" smtClean="0">
              <a:latin typeface="Calibri" pitchFamily="34" charset="0"/>
            </a:endParaRPr>
          </a:p>
          <a:p>
            <a:r>
              <a:rPr lang="en-US" sz="1400" dirty="0">
                <a:latin typeface="Calibri" pitchFamily="34" charset="0"/>
              </a:rPr>
              <a:t>Available at </a:t>
            </a:r>
            <a:r>
              <a:rPr lang="en-US" sz="1400" dirty="0">
                <a:latin typeface="Calibri" pitchFamily="34" charset="0"/>
                <a:hlinkClick r:id="rId3"/>
              </a:rPr>
              <a:t>http://</a:t>
            </a:r>
            <a:r>
              <a:rPr lang="en-US" sz="1400" dirty="0" smtClean="0">
                <a:latin typeface="Calibri" pitchFamily="34" charset="0"/>
                <a:hlinkClick r:id="rId3"/>
              </a:rPr>
              <a:t>ell.stanford.edu/publication/what-development-literacy-development</a:t>
            </a:r>
            <a:endParaRPr lang="en-US" sz="1400" dirty="0" smtClean="0">
              <a:latin typeface="Calibri" pitchFamily="34" charset="0"/>
            </a:endParaRPr>
          </a:p>
          <a:p>
            <a:endParaRPr lang="en-US" sz="1400" dirty="0">
              <a:latin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066800"/>
          </a:xfrm>
        </p:spPr>
        <p:txBody>
          <a:bodyPr/>
          <a:lstStyle/>
          <a:p>
            <a:r>
              <a:rPr lang="en-US" dirty="0" smtClean="0"/>
              <a:t>Key Findings</a:t>
            </a:r>
            <a:endParaRPr lang="en-US" dirty="0"/>
          </a:p>
        </p:txBody>
      </p:sp>
      <p:sp>
        <p:nvSpPr>
          <p:cNvPr id="2" name="Content Placeholder 1"/>
          <p:cNvSpPr>
            <a:spLocks noGrp="1"/>
          </p:cNvSpPr>
          <p:nvPr>
            <p:ph idx="1"/>
          </p:nvPr>
        </p:nvSpPr>
        <p:spPr>
          <a:xfrm>
            <a:off x="457200" y="1828800"/>
            <a:ext cx="8229600" cy="4325112"/>
          </a:xfrm>
        </p:spPr>
        <p:txBody>
          <a:bodyPr>
            <a:normAutofit lnSpcReduction="10000"/>
          </a:bodyPr>
          <a:lstStyle/>
          <a:p>
            <a:pPr marL="623887" indent="-514350">
              <a:buFont typeface="+mj-lt"/>
              <a:buAutoNum type="arabicPeriod" startAt="4"/>
            </a:pPr>
            <a:r>
              <a:rPr lang="en-US" b="1" dirty="0" smtClean="0">
                <a:latin typeface="Calibri" pitchFamily="34" charset="0"/>
              </a:rPr>
              <a:t>To learn literacy, students need </a:t>
            </a:r>
            <a:r>
              <a:rPr lang="en-US" b="1" dirty="0" smtClean="0">
                <a:solidFill>
                  <a:srgbClr val="00B050"/>
                </a:solidFill>
                <a:latin typeface="Calibri" pitchFamily="34" charset="0"/>
              </a:rPr>
              <a:t>meaningful purposes</a:t>
            </a:r>
            <a:r>
              <a:rPr lang="en-US" b="1" dirty="0" smtClean="0">
                <a:latin typeface="Calibri" pitchFamily="34" charset="0"/>
              </a:rPr>
              <a:t> for engaging in literate practice and </a:t>
            </a:r>
            <a:r>
              <a:rPr lang="en-US" b="1" dirty="0" smtClean="0">
                <a:solidFill>
                  <a:schemeClr val="accent3">
                    <a:lumMod val="75000"/>
                  </a:schemeClr>
                </a:solidFill>
                <a:latin typeface="Calibri" pitchFamily="34" charset="0"/>
              </a:rPr>
              <a:t>opportunities to use literacy </a:t>
            </a:r>
            <a:r>
              <a:rPr lang="en-US" b="1" dirty="0" smtClean="0">
                <a:latin typeface="Calibri" pitchFamily="34" charset="0"/>
              </a:rPr>
              <a:t>for a broad range of life.</a:t>
            </a:r>
          </a:p>
          <a:p>
            <a:pPr lvl="1"/>
            <a:r>
              <a:rPr lang="en-US" dirty="0" smtClean="0">
                <a:latin typeface="Calibri" pitchFamily="34" charset="0"/>
              </a:rPr>
              <a:t>Gaming: some high informational literacy demands and provide motivational context for participation. </a:t>
            </a:r>
          </a:p>
          <a:p>
            <a:pPr lvl="1"/>
            <a:r>
              <a:rPr lang="en-US" dirty="0" smtClean="0">
                <a:latin typeface="Calibri" pitchFamily="34" charset="0"/>
              </a:rPr>
              <a:t>Literacy instruction doesn’t always have to be based on popular cultural activities (fun), but a sense of the purposefulness of literacy is key for learning.</a:t>
            </a:r>
          </a:p>
          <a:p>
            <a:r>
              <a:rPr lang="en-US" dirty="0" smtClean="0">
                <a:latin typeface="Calibri" pitchFamily="34" charset="0"/>
              </a:rPr>
              <a:t>Do you connect lessons (or parts of lessons) to a purpose that makes sense to the student?</a:t>
            </a:r>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71</a:t>
            </a:fld>
            <a:endParaRPr lang="en-US"/>
          </a:p>
        </p:txBody>
      </p:sp>
      <p:pic>
        <p:nvPicPr>
          <p:cNvPr id="6" name="Picture 2" descr="http://filene.org/assets/images-general/Have_an_Idea-_Web.jpg"/>
          <p:cNvPicPr>
            <a:picLocks noChangeAspect="1" noChangeArrowheads="1"/>
          </p:cNvPicPr>
          <p:nvPr/>
        </p:nvPicPr>
        <p:blipFill>
          <a:blip r:embed="rId2" cstate="print"/>
          <a:srcRect/>
          <a:stretch>
            <a:fillRect/>
          </a:stretch>
        </p:blipFill>
        <p:spPr bwMode="auto">
          <a:xfrm>
            <a:off x="4800600" y="152400"/>
            <a:ext cx="3313669" cy="1679532"/>
          </a:xfrm>
          <a:prstGeom prst="rect">
            <a:avLst/>
          </a:prstGeom>
          <a:noFill/>
        </p:spPr>
      </p:pic>
      <p:sp>
        <p:nvSpPr>
          <p:cNvPr id="7" name="TextBox 6"/>
          <p:cNvSpPr txBox="1"/>
          <p:nvPr/>
        </p:nvSpPr>
        <p:spPr>
          <a:xfrm>
            <a:off x="2362200" y="6211669"/>
            <a:ext cx="6689952" cy="707886"/>
          </a:xfrm>
          <a:prstGeom prst="rect">
            <a:avLst/>
          </a:prstGeom>
          <a:noFill/>
        </p:spPr>
        <p:txBody>
          <a:bodyPr wrap="square" rtlCol="0">
            <a:spAutoFit/>
          </a:bodyPr>
          <a:lstStyle/>
          <a:p>
            <a:r>
              <a:rPr lang="en-US" sz="1400" dirty="0" smtClean="0">
                <a:latin typeface="Calibri" pitchFamily="34" charset="0"/>
              </a:rPr>
              <a:t>Hull</a:t>
            </a:r>
            <a:r>
              <a:rPr lang="en-US" sz="1400" dirty="0" smtClean="0">
                <a:latin typeface="Calibri" pitchFamily="34" charset="0"/>
              </a:rPr>
              <a:t>, G. A. &amp; </a:t>
            </a:r>
            <a:r>
              <a:rPr lang="en-US" sz="1400" dirty="0" err="1" smtClean="0">
                <a:latin typeface="Calibri" pitchFamily="34" charset="0"/>
              </a:rPr>
              <a:t>Moje</a:t>
            </a:r>
            <a:r>
              <a:rPr lang="en-US" sz="1400" dirty="0" smtClean="0">
                <a:latin typeface="Calibri" pitchFamily="34" charset="0"/>
              </a:rPr>
              <a:t>, E. B. (2012) </a:t>
            </a:r>
            <a:r>
              <a:rPr lang="en-US" sz="1400" i="1" dirty="0" smtClean="0">
                <a:latin typeface="Calibri" pitchFamily="34" charset="0"/>
              </a:rPr>
              <a:t>What’s the Development of Literacy the Development Of?</a:t>
            </a:r>
            <a:r>
              <a:rPr lang="en-US" sz="1400" dirty="0" smtClean="0">
                <a:latin typeface="Calibri" pitchFamily="34" charset="0"/>
              </a:rPr>
              <a:t> </a:t>
            </a:r>
            <a:endParaRPr lang="en-US" sz="1400" dirty="0" smtClean="0">
              <a:latin typeface="Calibri" pitchFamily="34" charset="0"/>
            </a:endParaRPr>
          </a:p>
          <a:p>
            <a:r>
              <a:rPr lang="en-US" sz="1400" dirty="0">
                <a:latin typeface="Calibri" pitchFamily="34" charset="0"/>
              </a:rPr>
              <a:t>Available at </a:t>
            </a:r>
            <a:r>
              <a:rPr lang="en-US" sz="1400" dirty="0">
                <a:latin typeface="Calibri" pitchFamily="34" charset="0"/>
                <a:hlinkClick r:id="rId3"/>
              </a:rPr>
              <a:t>http://</a:t>
            </a:r>
            <a:r>
              <a:rPr lang="en-US" sz="1400" dirty="0" smtClean="0">
                <a:latin typeface="Calibri" pitchFamily="34" charset="0"/>
                <a:hlinkClick r:id="rId3"/>
              </a:rPr>
              <a:t>ell.stanford.edu/publication/what-development-literacy-development</a:t>
            </a:r>
            <a:endParaRPr lang="en-US" sz="1400" dirty="0" smtClean="0">
              <a:latin typeface="Calibri" pitchFamily="34" charset="0"/>
            </a:endParaRPr>
          </a:p>
          <a:p>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066800"/>
          </a:xfrm>
        </p:spPr>
        <p:txBody>
          <a:bodyPr/>
          <a:lstStyle/>
          <a:p>
            <a:r>
              <a:rPr lang="en-US" dirty="0" smtClean="0"/>
              <a:t>Key Findings</a:t>
            </a:r>
            <a:endParaRPr lang="en-US" dirty="0"/>
          </a:p>
        </p:txBody>
      </p:sp>
      <p:sp>
        <p:nvSpPr>
          <p:cNvPr id="2" name="Content Placeholder 1"/>
          <p:cNvSpPr>
            <a:spLocks noGrp="1"/>
          </p:cNvSpPr>
          <p:nvPr>
            <p:ph idx="1"/>
          </p:nvPr>
        </p:nvSpPr>
        <p:spPr>
          <a:xfrm>
            <a:off x="1676400" y="1447800"/>
            <a:ext cx="7315200" cy="4495800"/>
          </a:xfrm>
        </p:spPr>
        <p:txBody>
          <a:bodyPr>
            <a:normAutofit fontScale="92500" lnSpcReduction="20000"/>
          </a:bodyPr>
          <a:lstStyle/>
          <a:p>
            <a:pPr marL="623887" indent="-514350">
              <a:buFont typeface="+mj-lt"/>
              <a:buAutoNum type="arabicPeriod" startAt="5"/>
            </a:pPr>
            <a:r>
              <a:rPr lang="en-US" b="1" dirty="0" smtClean="0">
                <a:latin typeface="Calibri" pitchFamily="34" charset="0"/>
              </a:rPr>
              <a:t>Learners require, and literate ability now consists of, facility with composing, interpreting, and transforming information and knowledge across </a:t>
            </a:r>
            <a:r>
              <a:rPr lang="en-US" b="1" dirty="0" smtClean="0">
                <a:solidFill>
                  <a:srgbClr val="C00000"/>
                </a:solidFill>
                <a:latin typeface="Calibri" pitchFamily="34" charset="0"/>
              </a:rPr>
              <a:t>various forms of representation</a:t>
            </a:r>
            <a:r>
              <a:rPr lang="en-US" b="1" dirty="0" smtClean="0">
                <a:solidFill>
                  <a:schemeClr val="accent3">
                    <a:lumMod val="75000"/>
                  </a:schemeClr>
                </a:solidFill>
                <a:latin typeface="Calibri" pitchFamily="34" charset="0"/>
              </a:rPr>
              <a:t>.</a:t>
            </a:r>
          </a:p>
          <a:p>
            <a:pPr lvl="1"/>
            <a:r>
              <a:rPr lang="en-US" dirty="0" smtClean="0">
                <a:latin typeface="Calibri" pitchFamily="34" charset="0"/>
              </a:rPr>
              <a:t>Numeric symbols, icons, static images, moving images, oral representations, graphs, charts, and tables, powerpoint, Publisher. </a:t>
            </a:r>
          </a:p>
          <a:p>
            <a:pPr lvl="1"/>
            <a:r>
              <a:rPr lang="en-US" dirty="0" smtClean="0">
                <a:latin typeface="Calibri" pitchFamily="34" charset="0"/>
              </a:rPr>
              <a:t>Impact of the information revolution on the transformation of literacy practices is huge.</a:t>
            </a:r>
          </a:p>
          <a:p>
            <a:r>
              <a:rPr lang="en-US" dirty="0" smtClean="0">
                <a:latin typeface="Calibri" pitchFamily="34" charset="0"/>
              </a:rPr>
              <a:t>Do your students have multiple avenues for expressing ideas – visual, musical, written, oral, etc?</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72</a:t>
            </a:fld>
            <a:endParaRPr lang="en-US"/>
          </a:p>
        </p:txBody>
      </p:sp>
      <p:pic>
        <p:nvPicPr>
          <p:cNvPr id="1026" name="Picture 2" descr="http://us.123rf.com/400wm/400/400/falara/falara1205/falara120500082/13826002-number-eight-nine-and-numeric-symbol-leather-sewing-style.jpg"/>
          <p:cNvPicPr>
            <a:picLocks noChangeAspect="1" noChangeArrowheads="1"/>
          </p:cNvPicPr>
          <p:nvPr/>
        </p:nvPicPr>
        <p:blipFill>
          <a:blip r:embed="rId2" cstate="print"/>
          <a:srcRect/>
          <a:stretch>
            <a:fillRect/>
          </a:stretch>
        </p:blipFill>
        <p:spPr bwMode="auto">
          <a:xfrm>
            <a:off x="228600" y="2362200"/>
            <a:ext cx="1828800" cy="1828800"/>
          </a:xfrm>
          <a:prstGeom prst="rect">
            <a:avLst/>
          </a:prstGeom>
          <a:noFill/>
        </p:spPr>
      </p:pic>
      <p:pic>
        <p:nvPicPr>
          <p:cNvPr id="1028" name="Picture 4" descr="http://www.icons-land.com/images/products/VistaMultimediaIcons.jpg"/>
          <p:cNvPicPr>
            <a:picLocks noChangeAspect="1" noChangeArrowheads="1"/>
          </p:cNvPicPr>
          <p:nvPr/>
        </p:nvPicPr>
        <p:blipFill>
          <a:blip r:embed="rId3" cstate="print"/>
          <a:srcRect/>
          <a:stretch>
            <a:fillRect/>
          </a:stretch>
        </p:blipFill>
        <p:spPr bwMode="auto">
          <a:xfrm>
            <a:off x="1" y="5722762"/>
            <a:ext cx="2819400" cy="1135238"/>
          </a:xfrm>
          <a:prstGeom prst="rect">
            <a:avLst/>
          </a:prstGeom>
          <a:noFill/>
        </p:spPr>
      </p:pic>
      <p:sp>
        <p:nvSpPr>
          <p:cNvPr id="8" name="TextBox 7"/>
          <p:cNvSpPr txBox="1"/>
          <p:nvPr/>
        </p:nvSpPr>
        <p:spPr>
          <a:xfrm>
            <a:off x="2819401" y="6261806"/>
            <a:ext cx="6689952" cy="646331"/>
          </a:xfrm>
          <a:prstGeom prst="rect">
            <a:avLst/>
          </a:prstGeom>
          <a:noFill/>
        </p:spPr>
        <p:txBody>
          <a:bodyPr wrap="square" rtlCol="0">
            <a:spAutoFit/>
          </a:bodyPr>
          <a:lstStyle/>
          <a:p>
            <a:r>
              <a:rPr lang="en-US" sz="1200" dirty="0" smtClean="0">
                <a:latin typeface="Calibri" pitchFamily="34" charset="0"/>
              </a:rPr>
              <a:t>Hull</a:t>
            </a:r>
            <a:r>
              <a:rPr lang="en-US" sz="1200" dirty="0" smtClean="0">
                <a:latin typeface="Calibri" pitchFamily="34" charset="0"/>
              </a:rPr>
              <a:t>, G. A. &amp; </a:t>
            </a:r>
            <a:r>
              <a:rPr lang="en-US" sz="1200" dirty="0" err="1" smtClean="0">
                <a:latin typeface="Calibri" pitchFamily="34" charset="0"/>
              </a:rPr>
              <a:t>Moje</a:t>
            </a:r>
            <a:r>
              <a:rPr lang="en-US" sz="1200" dirty="0" smtClean="0">
                <a:latin typeface="Calibri" pitchFamily="34" charset="0"/>
              </a:rPr>
              <a:t>, E. B. (2012) </a:t>
            </a:r>
            <a:r>
              <a:rPr lang="en-US" sz="1200" i="1" dirty="0" smtClean="0">
                <a:latin typeface="Calibri" pitchFamily="34" charset="0"/>
              </a:rPr>
              <a:t>What’s the Development of Literacy the Development Of?</a:t>
            </a:r>
            <a:r>
              <a:rPr lang="en-US" sz="1200" dirty="0" smtClean="0">
                <a:latin typeface="Calibri" pitchFamily="34" charset="0"/>
              </a:rPr>
              <a:t> </a:t>
            </a:r>
            <a:endParaRPr lang="en-US" sz="1200" dirty="0" smtClean="0">
              <a:latin typeface="Calibri" pitchFamily="34" charset="0"/>
            </a:endParaRPr>
          </a:p>
          <a:p>
            <a:r>
              <a:rPr lang="en-US" sz="1200" dirty="0">
                <a:latin typeface="Calibri" pitchFamily="34" charset="0"/>
              </a:rPr>
              <a:t>Available at </a:t>
            </a:r>
            <a:r>
              <a:rPr lang="en-US" sz="1200" dirty="0">
                <a:latin typeface="Calibri" pitchFamily="34" charset="0"/>
                <a:hlinkClick r:id="rId4"/>
              </a:rPr>
              <a:t>http://</a:t>
            </a:r>
            <a:r>
              <a:rPr lang="en-US" sz="1200" dirty="0" smtClean="0">
                <a:latin typeface="Calibri" pitchFamily="34" charset="0"/>
                <a:hlinkClick r:id="rId4"/>
              </a:rPr>
              <a:t>ell.stanford.edu/publication/what-development-literacy-development</a:t>
            </a:r>
            <a:endParaRPr lang="en-US" sz="1200" dirty="0" smtClean="0">
              <a:latin typeface="Calibri" pitchFamily="34" charset="0"/>
            </a:endParaRPr>
          </a:p>
          <a:p>
            <a:endParaRPr lang="en-US" sz="1200" dirty="0">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Teaching Literacy to a Multicultural Student Population</a:t>
            </a:r>
            <a:endParaRPr lang="en-US" dirty="0"/>
          </a:p>
        </p:txBody>
      </p:sp>
      <p:sp>
        <p:nvSpPr>
          <p:cNvPr id="2" name="Content Placeholder 1"/>
          <p:cNvSpPr>
            <a:spLocks noGrp="1"/>
          </p:cNvSpPr>
          <p:nvPr>
            <p:ph idx="1"/>
          </p:nvPr>
        </p:nvSpPr>
        <p:spPr/>
        <p:txBody>
          <a:bodyPr>
            <a:normAutofit/>
          </a:bodyPr>
          <a:lstStyle/>
          <a:p>
            <a:r>
              <a:rPr lang="en-US" dirty="0" smtClean="0">
                <a:latin typeface="Calibri" pitchFamily="34" charset="0"/>
              </a:rPr>
              <a:t>Traditionally:</a:t>
            </a:r>
          </a:p>
          <a:p>
            <a:pPr lvl="1"/>
            <a:r>
              <a:rPr lang="en-US" dirty="0" smtClean="0">
                <a:latin typeface="Calibri" pitchFamily="34" charset="0"/>
              </a:rPr>
              <a:t>Cognitive processes</a:t>
            </a:r>
          </a:p>
          <a:p>
            <a:pPr lvl="1"/>
            <a:r>
              <a:rPr lang="en-US" dirty="0" smtClean="0">
                <a:latin typeface="Calibri" pitchFamily="34" charset="0"/>
              </a:rPr>
              <a:t>Individual responsibility </a:t>
            </a:r>
          </a:p>
          <a:p>
            <a:pPr lvl="1">
              <a:buNone/>
            </a:pPr>
            <a:endParaRPr lang="en-US" dirty="0" smtClean="0">
              <a:latin typeface="Calibri" pitchFamily="34" charset="0"/>
            </a:endParaRPr>
          </a:p>
          <a:p>
            <a:r>
              <a:rPr lang="en-US" dirty="0" smtClean="0">
                <a:latin typeface="Calibri" pitchFamily="34" charset="0"/>
              </a:rPr>
              <a:t>With a multicultural perspective:</a:t>
            </a:r>
          </a:p>
          <a:p>
            <a:pPr lvl="1"/>
            <a:r>
              <a:rPr lang="en-US" dirty="0" smtClean="0">
                <a:latin typeface="Calibri" pitchFamily="34" charset="0"/>
              </a:rPr>
              <a:t>Context</a:t>
            </a:r>
          </a:p>
          <a:p>
            <a:pPr lvl="1"/>
            <a:r>
              <a:rPr lang="en-US" dirty="0" smtClean="0">
                <a:latin typeface="Calibri" pitchFamily="34" charset="0"/>
              </a:rPr>
              <a:t>Learning environment more closely matches student’s culture -- grouping, timing, etc.</a:t>
            </a:r>
          </a:p>
          <a:p>
            <a:pPr lvl="1"/>
            <a:r>
              <a:rPr lang="en-US" dirty="0" smtClean="0">
                <a:latin typeface="Calibri" pitchFamily="34" charset="0"/>
              </a:rPr>
              <a:t>Social interaction</a:t>
            </a:r>
          </a:p>
          <a:p>
            <a:pPr lvl="1"/>
            <a:endParaRPr lang="en-US" dirty="0"/>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066800"/>
          </a:xfrm>
        </p:spPr>
        <p:txBody>
          <a:bodyPr>
            <a:normAutofit fontScale="90000"/>
          </a:bodyPr>
          <a:lstStyle/>
          <a:p>
            <a:r>
              <a:rPr lang="en-US" dirty="0" smtClean="0"/>
              <a:t>Best New Practices for Multi-sociocultural </a:t>
            </a:r>
            <a:r>
              <a:rPr lang="en-US" dirty="0" smtClean="0"/>
              <a:t>meaning making </a:t>
            </a:r>
            <a:r>
              <a:rPr lang="en-US" dirty="0" smtClean="0"/>
              <a:t>in school</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latin typeface="Calibri" pitchFamily="34" charset="0"/>
              </a:rPr>
              <a:t>Academic or Constructive Conversations</a:t>
            </a:r>
          </a:p>
          <a:p>
            <a:pPr lvl="1"/>
            <a:r>
              <a:rPr lang="en-US" dirty="0" smtClean="0">
                <a:latin typeface="Calibri" pitchFamily="34" charset="0"/>
              </a:rPr>
              <a:t>Use of academic discourse in personal conversations about content</a:t>
            </a:r>
          </a:p>
          <a:p>
            <a:pPr lvl="1"/>
            <a:r>
              <a:rPr lang="en-US" dirty="0" smtClean="0">
                <a:latin typeface="Calibri" pitchFamily="34" charset="0"/>
              </a:rPr>
              <a:t>Students bring their own perspective and truth to academic challenges</a:t>
            </a:r>
          </a:p>
          <a:p>
            <a:pPr lvl="1"/>
            <a:r>
              <a:rPr lang="en-US" dirty="0" err="1" smtClean="0">
                <a:latin typeface="Calibri" pitchFamily="34" charset="0"/>
              </a:rPr>
              <a:t>Hakuta</a:t>
            </a:r>
            <a:r>
              <a:rPr lang="en-US" dirty="0" smtClean="0">
                <a:latin typeface="Calibri" pitchFamily="34" charset="0"/>
              </a:rPr>
              <a:t> &amp; Zwiers</a:t>
            </a:r>
          </a:p>
          <a:p>
            <a:pPr lvl="1"/>
            <a:endParaRPr lang="en-US" dirty="0" smtClean="0">
              <a:latin typeface="Calibri" pitchFamily="34" charset="0"/>
            </a:endParaRPr>
          </a:p>
          <a:p>
            <a:r>
              <a:rPr lang="en-US" dirty="0" smtClean="0">
                <a:latin typeface="Calibri" pitchFamily="34" charset="0"/>
              </a:rPr>
              <a:t>Whole Brain Teaching</a:t>
            </a:r>
          </a:p>
          <a:p>
            <a:pPr lvl="1"/>
            <a:r>
              <a:rPr lang="en-US" dirty="0" smtClean="0">
                <a:latin typeface="Calibri" pitchFamily="34" charset="0"/>
              </a:rPr>
              <a:t>Specific interactive verbal and physical strategies to start and manage conversations</a:t>
            </a:r>
          </a:p>
          <a:p>
            <a:pPr lvl="1"/>
            <a:r>
              <a:rPr lang="en-US" dirty="0" smtClean="0">
                <a:latin typeface="Calibri" pitchFamily="34" charset="0"/>
              </a:rPr>
              <a:t>Uses whole body (whole brain) approach to engagement</a:t>
            </a:r>
          </a:p>
          <a:p>
            <a:pPr lvl="1"/>
            <a:r>
              <a:rPr lang="en-US" dirty="0" smtClean="0">
                <a:latin typeface="Calibri" pitchFamily="34" charset="0"/>
              </a:rPr>
              <a:t>Chris </a:t>
            </a:r>
            <a:r>
              <a:rPr lang="en-US" dirty="0" err="1" smtClean="0">
                <a:latin typeface="Calibri" pitchFamily="34" charset="0"/>
              </a:rPr>
              <a:t>Biffle</a:t>
            </a:r>
            <a:endParaRPr lang="en-US" dirty="0" smtClean="0">
              <a:latin typeface="Calibri" pitchFamily="34" charset="0"/>
            </a:endParaRPr>
          </a:p>
          <a:p>
            <a:pPr lvl="1"/>
            <a:endParaRPr lang="en-US" dirty="0" smtClean="0">
              <a:latin typeface="Calibri" pitchFamily="34" charset="0"/>
            </a:endParaRPr>
          </a:p>
          <a:p>
            <a:r>
              <a:rPr lang="en-US" dirty="0" smtClean="0">
                <a:latin typeface="Calibri" pitchFamily="34" charset="0"/>
              </a:rPr>
              <a:t>Teacher/Principal Evaluation Project (TPEP) Criterion 3 and 7</a:t>
            </a:r>
          </a:p>
          <a:p>
            <a:pPr lvl="1"/>
            <a:r>
              <a:rPr lang="en-US" dirty="0" smtClean="0">
                <a:latin typeface="Calibri" pitchFamily="34" charset="0"/>
              </a:rPr>
              <a:t>Promotes using students’ backgrounds and families as factors in planning high quality lessons</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15FE22AC-53CE-40EA-94F4-0BD71FFF8C27}"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B64C0C-E4BF-4C72-BBE9-0C7CC182CE48}" type="slidenum">
              <a:rPr lang="en-US" smtClean="0"/>
              <a:pPr>
                <a:defRPr/>
              </a:pPr>
              <a:t>75</a:t>
            </a:fld>
            <a:endParaRPr lang="en-US"/>
          </a:p>
        </p:txBody>
      </p:sp>
      <p:pic>
        <p:nvPicPr>
          <p:cNvPr id="95234" name="Picture 2" descr="http://www.minotcru.com/wp-content/uploads/2012/09/what_now1.jpg"/>
          <p:cNvPicPr>
            <a:picLocks noChangeAspect="1" noChangeArrowheads="1"/>
          </p:cNvPicPr>
          <p:nvPr/>
        </p:nvPicPr>
        <p:blipFill>
          <a:blip r:embed="rId2" cstate="print"/>
          <a:srcRect/>
          <a:stretch>
            <a:fillRect/>
          </a:stretch>
        </p:blipFill>
        <p:spPr bwMode="auto">
          <a:xfrm>
            <a:off x="0" y="-1"/>
            <a:ext cx="9144000" cy="6130639"/>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lstStyle/>
          <a:p>
            <a:r>
              <a:rPr lang="en-US" dirty="0" smtClean="0"/>
              <a:t>Back to Your Practice….</a:t>
            </a:r>
            <a:endParaRPr lang="en-US" dirty="0"/>
          </a:p>
        </p:txBody>
      </p:sp>
      <p:sp>
        <p:nvSpPr>
          <p:cNvPr id="3" name="Content Placeholder 2"/>
          <p:cNvSpPr>
            <a:spLocks noGrp="1"/>
          </p:cNvSpPr>
          <p:nvPr>
            <p:ph idx="1"/>
          </p:nvPr>
        </p:nvSpPr>
        <p:spPr>
          <a:xfrm>
            <a:off x="304800" y="1524000"/>
            <a:ext cx="8229600" cy="5105400"/>
          </a:xfrm>
        </p:spPr>
        <p:txBody>
          <a:bodyPr>
            <a:normAutofit fontScale="92500" lnSpcReduction="20000"/>
          </a:bodyPr>
          <a:lstStyle/>
          <a:p>
            <a:pPr>
              <a:buNone/>
            </a:pPr>
            <a:r>
              <a:rPr lang="en-US" dirty="0" smtClean="0">
                <a:latin typeface="Calibri" pitchFamily="34" charset="0"/>
              </a:rPr>
              <a:t>Look back over the information in this presentation, and some of your own responses.</a:t>
            </a:r>
          </a:p>
          <a:p>
            <a:pPr>
              <a:buNone/>
            </a:pPr>
            <a:endParaRPr lang="en-US" dirty="0" smtClean="0">
              <a:latin typeface="Calibri" pitchFamily="34" charset="0"/>
            </a:endParaRPr>
          </a:p>
          <a:p>
            <a:pPr>
              <a:buNone/>
            </a:pPr>
            <a:r>
              <a:rPr lang="en-US" dirty="0" smtClean="0">
                <a:latin typeface="Calibri" pitchFamily="34" charset="0"/>
              </a:rPr>
              <a:t>What new ideas can you take back to your students or coworkers that will enhance learning for culturally and linguistically diverse students?</a:t>
            </a:r>
          </a:p>
          <a:p>
            <a:pPr>
              <a:buNone/>
            </a:pPr>
            <a:r>
              <a:rPr lang="en-US" dirty="0" smtClean="0">
                <a:latin typeface="Calibri" pitchFamily="34" charset="0"/>
              </a:rPr>
              <a:t> </a:t>
            </a:r>
          </a:p>
          <a:p>
            <a:pPr>
              <a:buNone/>
            </a:pPr>
            <a:r>
              <a:rPr lang="en-US" i="1" dirty="0" smtClean="0">
                <a:latin typeface="Calibri" pitchFamily="34" charset="0"/>
              </a:rPr>
              <a:t>…and it’s OK to move slowly… with intention. One new idea can change the world!</a:t>
            </a:r>
          </a:p>
          <a:p>
            <a:pPr>
              <a:buNone/>
            </a:pPr>
            <a:endParaRPr lang="en-US" dirty="0" smtClean="0"/>
          </a:p>
          <a:p>
            <a:pPr>
              <a:buNone/>
            </a:pPr>
            <a:endParaRPr lang="en-US" sz="4000" dirty="0" smtClean="0">
              <a:solidFill>
                <a:schemeClr val="accent4">
                  <a:lumMod val="75000"/>
                </a:schemeClr>
              </a:solidFill>
            </a:endParaRPr>
          </a:p>
          <a:p>
            <a:pPr>
              <a:buNone/>
            </a:pPr>
            <a:r>
              <a:rPr lang="en-US" sz="4000" dirty="0" smtClean="0">
                <a:solidFill>
                  <a:schemeClr val="accent4">
                    <a:lumMod val="75000"/>
                  </a:schemeClr>
                </a:solidFill>
              </a:rPr>
              <a:t>Thank you for </a:t>
            </a:r>
          </a:p>
          <a:p>
            <a:pPr>
              <a:buNone/>
            </a:pPr>
            <a:r>
              <a:rPr lang="en-US" sz="4000" dirty="0" smtClean="0">
                <a:solidFill>
                  <a:schemeClr val="accent4">
                    <a:lumMod val="75000"/>
                  </a:schemeClr>
                </a:solidFill>
              </a:rPr>
              <a:t>your time today!</a:t>
            </a:r>
            <a:endParaRPr lang="en-US" sz="4000" dirty="0">
              <a:solidFill>
                <a:schemeClr val="accent4">
                  <a:lumMod val="75000"/>
                </a:schemeClr>
              </a:solidFill>
            </a:endParaRPr>
          </a:p>
        </p:txBody>
      </p:sp>
      <p:pic>
        <p:nvPicPr>
          <p:cNvPr id="19458" name="Picture 2" descr="http://www.hawaiiculture.com/cms/Flash/images/hawnCulture1.jpg"/>
          <p:cNvPicPr>
            <a:picLocks noChangeAspect="1" noChangeArrowheads="1"/>
          </p:cNvPicPr>
          <p:nvPr/>
        </p:nvPicPr>
        <p:blipFill>
          <a:blip r:embed="rId2" cstate="print"/>
          <a:srcRect/>
          <a:stretch>
            <a:fillRect/>
          </a:stretch>
        </p:blipFill>
        <p:spPr bwMode="auto">
          <a:xfrm>
            <a:off x="4114800" y="4604377"/>
            <a:ext cx="4895850" cy="2101223"/>
          </a:xfrm>
          <a:prstGeom prst="rect">
            <a:avLst/>
          </a:prstGeom>
          <a:noFill/>
          <a:scene3d>
            <a:camera prst="orthographicFront"/>
            <a:lightRig rig="threePt" dir="t"/>
          </a:scene3d>
          <a:sp3d>
            <a:bevelT w="101600" h="101600"/>
          </a:sp3d>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609600"/>
            <a:ext cx="8229600" cy="1066800"/>
          </a:xfrm>
        </p:spPr>
        <p:txBody>
          <a:bodyPr/>
          <a:lstStyle/>
          <a:p>
            <a:pPr eaLnBrk="1" hangingPunct="1">
              <a:defRPr/>
            </a:pPr>
            <a:r>
              <a:rPr lang="en-US" dirty="0"/>
              <a:t>Resources</a:t>
            </a:r>
          </a:p>
        </p:txBody>
      </p:sp>
      <p:sp>
        <p:nvSpPr>
          <p:cNvPr id="628739" name="Rectangle 3"/>
          <p:cNvSpPr>
            <a:spLocks noGrp="1" noChangeArrowheads="1"/>
          </p:cNvSpPr>
          <p:nvPr>
            <p:ph idx="1"/>
          </p:nvPr>
        </p:nvSpPr>
        <p:spPr>
          <a:xfrm>
            <a:off x="381000" y="1905000"/>
            <a:ext cx="8229600" cy="4419600"/>
          </a:xfrm>
        </p:spPr>
        <p:txBody>
          <a:bodyPr>
            <a:normAutofit lnSpcReduction="10000"/>
          </a:bodyPr>
          <a:lstStyle/>
          <a:p>
            <a:pPr eaLnBrk="1" hangingPunct="1">
              <a:spcBef>
                <a:spcPct val="0"/>
              </a:spcBef>
              <a:buClrTx/>
              <a:buSzTx/>
              <a:buFontTx/>
              <a:buNone/>
              <a:defRPr/>
            </a:pPr>
            <a:r>
              <a:rPr lang="en-US" sz="1400" dirty="0" smtClean="0"/>
              <a:t>Banks, J. A. &amp; Banks, C. A. M., eds. (2005) Multicultural Education: Issues and Perspectives. Hoboken, NJ: Wiley &amp; Sons.</a:t>
            </a:r>
          </a:p>
          <a:p>
            <a:pPr>
              <a:spcBef>
                <a:spcPct val="0"/>
              </a:spcBef>
              <a:buClrTx/>
              <a:buNone/>
              <a:defRPr/>
            </a:pPr>
            <a:r>
              <a:rPr lang="en-US" sz="1400" dirty="0" err="1" smtClean="0"/>
              <a:t>Biffle</a:t>
            </a:r>
            <a:r>
              <a:rPr lang="en-US" sz="1400" dirty="0" smtClean="0"/>
              <a:t>, C. (2013) Whole Brain Teaching. Website: </a:t>
            </a:r>
            <a:r>
              <a:rPr lang="en-US" sz="1400" dirty="0" smtClean="0">
                <a:hlinkClick r:id="rId3"/>
              </a:rPr>
              <a:t>http://wholebrainteaching.com</a:t>
            </a:r>
            <a:endParaRPr lang="en-US" sz="1400" dirty="0" smtClean="0"/>
          </a:p>
          <a:p>
            <a:pPr eaLnBrk="1" hangingPunct="1">
              <a:spcBef>
                <a:spcPct val="0"/>
              </a:spcBef>
              <a:buClrTx/>
              <a:buSzTx/>
              <a:buNone/>
              <a:defRPr/>
            </a:pPr>
            <a:r>
              <a:rPr lang="en-US" sz="1400" dirty="0" smtClean="0"/>
              <a:t>Bullivant, B. (1993) Culture: Its Nature and Meaning for Educators. In Banks, J. A. &amp; Banks, C. A. M., eds. (2005) Multicultural Education: Issues and Perspectives. Hoboken, NJ: Wiley &amp; Sons.</a:t>
            </a:r>
          </a:p>
          <a:p>
            <a:pPr eaLnBrk="1" hangingPunct="1">
              <a:spcBef>
                <a:spcPct val="0"/>
              </a:spcBef>
              <a:buClrTx/>
              <a:buSzTx/>
              <a:buFont typeface="Wingdings" pitchFamily="-108" charset="2"/>
              <a:buNone/>
              <a:defRPr/>
            </a:pPr>
            <a:r>
              <a:rPr lang="en-US" sz="1400" dirty="0" smtClean="0"/>
              <a:t>Diller, J.V. &amp; Moule, J. (2005) Cultural Competence: A Primer for Educators. Belmont, CA: Thomson Wadsworth.</a:t>
            </a:r>
          </a:p>
          <a:p>
            <a:pPr eaLnBrk="1" hangingPunct="1">
              <a:spcBef>
                <a:spcPct val="0"/>
              </a:spcBef>
              <a:buClrTx/>
              <a:buSzTx/>
              <a:buFont typeface="Wingdings" pitchFamily="-108" charset="2"/>
              <a:buNone/>
              <a:defRPr/>
            </a:pPr>
            <a:r>
              <a:rPr lang="en-US" sz="1400" dirty="0" smtClean="0"/>
              <a:t>Fadiman, A. (1997) The Spirit Catches You and You Fall Down: A Hmong Child, Her American Doctors, and the Collision of Two Cultures. New York, NY: Farrar, Strauss, and Giroux.</a:t>
            </a:r>
          </a:p>
          <a:p>
            <a:pPr eaLnBrk="1" hangingPunct="1">
              <a:spcBef>
                <a:spcPct val="0"/>
              </a:spcBef>
              <a:buClrTx/>
              <a:buSzTx/>
              <a:buFont typeface="Wingdings" pitchFamily="-108" charset="2"/>
              <a:buNone/>
              <a:defRPr/>
            </a:pPr>
            <a:r>
              <a:rPr lang="en-US" sz="1400" dirty="0" smtClean="0"/>
              <a:t>Hidalgo, N. M. (1993) </a:t>
            </a:r>
            <a:r>
              <a:rPr lang="en-US" sz="1400" i="1" dirty="0" smtClean="0"/>
              <a:t>Multicultural Teacher Introspection</a:t>
            </a:r>
            <a:r>
              <a:rPr lang="en-US" sz="1400" dirty="0" smtClean="0"/>
              <a:t> in Perry, T. &amp; Fraser, J.W. (1993) Freedom’s Plow: Teaching in the Multicultural Classroom. New York, NY: </a:t>
            </a:r>
            <a:r>
              <a:rPr lang="en-US" sz="1400" dirty="0" err="1" smtClean="0"/>
              <a:t>Routledge</a:t>
            </a:r>
            <a:r>
              <a:rPr lang="en-US" sz="1400" dirty="0" smtClean="0"/>
              <a:t>.</a:t>
            </a:r>
          </a:p>
          <a:p>
            <a:pPr eaLnBrk="1" hangingPunct="1">
              <a:spcBef>
                <a:spcPct val="0"/>
              </a:spcBef>
              <a:buClrTx/>
              <a:buSzTx/>
              <a:buFont typeface="Wingdings" pitchFamily="-108" charset="2"/>
              <a:buNone/>
              <a:defRPr/>
            </a:pPr>
            <a:r>
              <a:rPr lang="en-US" sz="1400" dirty="0" smtClean="0"/>
              <a:t>Hull, G. A. &amp; </a:t>
            </a:r>
            <a:r>
              <a:rPr lang="en-US" sz="1400" dirty="0" err="1" smtClean="0"/>
              <a:t>Moje</a:t>
            </a:r>
            <a:r>
              <a:rPr lang="en-US" sz="1400" dirty="0" smtClean="0"/>
              <a:t>, E. B. (2012) </a:t>
            </a:r>
            <a:r>
              <a:rPr lang="en-US" sz="1400" i="1" dirty="0" smtClean="0"/>
              <a:t>What’s the Development of Literacy the Development Of? </a:t>
            </a:r>
            <a:r>
              <a:rPr lang="en-US" sz="1400" dirty="0" smtClean="0"/>
              <a:t>Downloaded 10/17/2013 from </a:t>
            </a:r>
            <a:r>
              <a:rPr lang="en-US" sz="1400" dirty="0" smtClean="0">
                <a:hlinkClick r:id="rId4"/>
              </a:rPr>
              <a:t>http://ell.stanford.edu/papers/language</a:t>
            </a:r>
            <a:endParaRPr lang="en-US" sz="1400" dirty="0" smtClean="0"/>
          </a:p>
          <a:p>
            <a:pPr marL="365760" lvl="1" indent="-256032">
              <a:spcBef>
                <a:spcPct val="0"/>
              </a:spcBef>
              <a:buClrTx/>
              <a:buNone/>
              <a:defRPr/>
            </a:pPr>
            <a:r>
              <a:rPr lang="en-US" altLang="en-US" sz="1400" dirty="0" err="1" smtClean="0">
                <a:solidFill>
                  <a:schemeClr val="tx1"/>
                </a:solidFill>
              </a:rPr>
              <a:t>Wlodowski</a:t>
            </a:r>
            <a:r>
              <a:rPr lang="en-US" altLang="en-US" sz="1400" dirty="0" smtClean="0">
                <a:solidFill>
                  <a:schemeClr val="tx1"/>
                </a:solidFill>
              </a:rPr>
              <a:t>, R.J. &amp; Ginsberg, M.B </a:t>
            </a:r>
            <a:r>
              <a:rPr lang="en-US" altLang="en-US" sz="1400" dirty="0">
                <a:solidFill>
                  <a:schemeClr val="tx1"/>
                </a:solidFill>
              </a:rPr>
              <a:t>(1995) </a:t>
            </a:r>
            <a:r>
              <a:rPr lang="en-US" altLang="en-US" sz="1400" i="1" dirty="0">
                <a:solidFill>
                  <a:schemeClr val="tx1"/>
                </a:solidFill>
              </a:rPr>
              <a:t>Diversity &amp; Motivation: Culturally Responsive Teaching</a:t>
            </a:r>
            <a:r>
              <a:rPr lang="en-US" altLang="en-US" sz="1400" i="1" dirty="0" smtClean="0">
                <a:solidFill>
                  <a:schemeClr val="tx1"/>
                </a:solidFill>
              </a:rPr>
              <a:t>. </a:t>
            </a:r>
            <a:r>
              <a:rPr lang="en-US" altLang="en-US" sz="1400" dirty="0" smtClean="0">
                <a:solidFill>
                  <a:schemeClr val="tx1"/>
                </a:solidFill>
              </a:rPr>
              <a:t>San Francisco: </a:t>
            </a:r>
            <a:r>
              <a:rPr lang="en-US" altLang="en-US" sz="1400" dirty="0" err="1" smtClean="0">
                <a:solidFill>
                  <a:schemeClr val="tx1"/>
                </a:solidFill>
              </a:rPr>
              <a:t>Jossey</a:t>
            </a:r>
            <a:r>
              <a:rPr lang="en-US" altLang="en-US" sz="1400" dirty="0" smtClean="0">
                <a:solidFill>
                  <a:schemeClr val="tx1"/>
                </a:solidFill>
              </a:rPr>
              <a:t>-Bass.</a:t>
            </a:r>
            <a:endParaRPr lang="en-US" altLang="en-US" sz="1400" i="1" dirty="0">
              <a:solidFill>
                <a:schemeClr val="tx1"/>
              </a:solidFill>
            </a:endParaRPr>
          </a:p>
          <a:p>
            <a:pPr eaLnBrk="1" hangingPunct="1">
              <a:spcBef>
                <a:spcPct val="0"/>
              </a:spcBef>
              <a:buClrTx/>
              <a:buSzTx/>
              <a:buFont typeface="Wingdings" pitchFamily="-108" charset="2"/>
              <a:buNone/>
              <a:defRPr/>
            </a:pPr>
            <a:r>
              <a:rPr lang="en-US" sz="1400" dirty="0" smtClean="0"/>
              <a:t>Jensen</a:t>
            </a:r>
            <a:r>
              <a:rPr lang="en-US" sz="1400" dirty="0" smtClean="0"/>
              <a:t>, E. (2009) Teaching with Poverty in Mind: What Being Poor Does to Kids’ Brains and What Schools Can Do About It. Alexandria, VA: ASCD.</a:t>
            </a:r>
          </a:p>
          <a:p>
            <a:pPr eaLnBrk="1" hangingPunct="1">
              <a:spcBef>
                <a:spcPct val="0"/>
              </a:spcBef>
              <a:buClrTx/>
              <a:buSzTx/>
              <a:buFontTx/>
              <a:buNone/>
              <a:defRPr/>
            </a:pPr>
            <a:r>
              <a:rPr lang="en-US" sz="1400" dirty="0" smtClean="0"/>
              <a:t>Lindsay, R., Karns, M., Myatt, K. (2010) Culturally Proficient Education: An Asset-Based Response to Conditions of Poverty. Corwin Press.</a:t>
            </a:r>
          </a:p>
          <a:p>
            <a:pPr>
              <a:spcBef>
                <a:spcPct val="0"/>
              </a:spcBef>
              <a:buClrTx/>
              <a:buNone/>
              <a:defRPr/>
            </a:pPr>
            <a:r>
              <a:rPr lang="en-US" sz="1400" dirty="0" err="1" smtClean="0"/>
              <a:t>Ovando</a:t>
            </a:r>
            <a:r>
              <a:rPr lang="en-US" sz="1400" dirty="0" smtClean="0"/>
              <a:t>, C. J., </a:t>
            </a:r>
            <a:r>
              <a:rPr lang="en-US" sz="1400" i="1" dirty="0" smtClean="0"/>
              <a:t>Language Diversity and Education </a:t>
            </a:r>
            <a:r>
              <a:rPr lang="en-US" sz="1400" dirty="0" smtClean="0"/>
              <a:t>in Banks, J. A. &amp; McGee Banks, C. A., (2001) Multicultural Education: Issues &amp; Perspectives. New York: Wiley &amp; Sons.</a:t>
            </a:r>
          </a:p>
          <a:p>
            <a:pPr eaLnBrk="1" hangingPunct="1">
              <a:spcBef>
                <a:spcPct val="0"/>
              </a:spcBef>
              <a:buClrTx/>
              <a:buSzTx/>
              <a:buFontTx/>
              <a:buNone/>
              <a:defRPr/>
            </a:pPr>
            <a:endParaRPr lang="en-US" sz="1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Number of Elementary Suspensions by Race</a:t>
            </a:r>
            <a:endParaRPr lang="en-US" sz="3200"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54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066800"/>
          <a:ext cx="8229600" cy="5314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763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9357</TotalTime>
  <Words>6251</Words>
  <Application>Microsoft Office PowerPoint</Application>
  <PresentationFormat>On-screen Show (4:3)</PresentationFormat>
  <Paragraphs>645</Paragraphs>
  <Slides>77</Slides>
  <Notes>36</Notes>
  <HiddenSlides>10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ＭＳ Ｐゴシック</vt:lpstr>
      <vt:lpstr>Arial</vt:lpstr>
      <vt:lpstr>Calibri</vt:lpstr>
      <vt:lpstr>Comic Sans MS</vt:lpstr>
      <vt:lpstr>Georgia</vt:lpstr>
      <vt:lpstr>Times</vt:lpstr>
      <vt:lpstr>Times New Roman</vt:lpstr>
      <vt:lpstr>Trebuchet MS</vt:lpstr>
      <vt:lpstr>Verdana</vt:lpstr>
      <vt:lpstr>Wingdings</vt:lpstr>
      <vt:lpstr>Wingdings 2</vt:lpstr>
      <vt:lpstr>Wingdings 3</vt:lpstr>
      <vt:lpstr>Urban</vt:lpstr>
      <vt:lpstr>Cultural Competence and Language Seeing the Whole Elephant</vt:lpstr>
      <vt:lpstr>A little story…   The Blind Men and the Elephant</vt:lpstr>
      <vt:lpstr>Outcomes</vt:lpstr>
      <vt:lpstr>The Numbers…  in Tukwila</vt:lpstr>
      <vt:lpstr>Student Demographics</vt:lpstr>
      <vt:lpstr>Number of Elementary Suspensions</vt:lpstr>
      <vt:lpstr>Number of Elementary Suspensions by Gender</vt:lpstr>
      <vt:lpstr>Number of Elementary Suspensions by 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vt:lpstr>
      <vt:lpstr>What Is Culture?</vt:lpstr>
      <vt:lpstr>What is Culture?</vt:lpstr>
      <vt:lpstr>What Is Culture?</vt:lpstr>
      <vt:lpstr>What Is Culture in the USA?</vt:lpstr>
      <vt:lpstr>What is U.S. Core Culture?</vt:lpstr>
      <vt:lpstr>Social Categories of Culture</vt:lpstr>
      <vt:lpstr>How about culture in school?</vt:lpstr>
      <vt:lpstr>PowerPoint Presentation</vt:lpstr>
      <vt:lpstr>Theoretical Foundation for the  Use of Primary Language for ELD </vt:lpstr>
      <vt:lpstr>Are there mismatches between a student’s home culture and the school culture?</vt:lpstr>
      <vt:lpstr>Language and Culture</vt:lpstr>
      <vt:lpstr>PowerPoint Presentation</vt:lpstr>
      <vt:lpstr>PowerPoint Presentation</vt:lpstr>
      <vt:lpstr>Language Distance from English</vt:lpstr>
      <vt:lpstr>Linguistic Distance: Spanish</vt:lpstr>
      <vt:lpstr>Linguistic Distance: Vietnamese</vt:lpstr>
      <vt:lpstr>Linguistic Distance: Somali</vt:lpstr>
      <vt:lpstr>Discourse Patterns Tied to Culture</vt:lpstr>
      <vt:lpstr>Discourse Patterns</vt:lpstr>
      <vt:lpstr>Discourse Patterns</vt:lpstr>
      <vt:lpstr>Translate Direct to Indirect:</vt:lpstr>
      <vt:lpstr>Translate Indirect to Direct</vt:lpstr>
      <vt:lpstr>PowerPoint Presentation</vt:lpstr>
      <vt:lpstr>Registers of Oral Language</vt:lpstr>
      <vt:lpstr>PowerPoint Presentation</vt:lpstr>
      <vt:lpstr>PowerPoint Presentation</vt:lpstr>
      <vt:lpstr>Multicultural Awareness Try this:</vt:lpstr>
      <vt:lpstr>What does a culturally responsive school NOT look/sound like?</vt:lpstr>
      <vt:lpstr>Teacher Talk</vt:lpstr>
      <vt:lpstr>Characteristics of Instruction  Provided to Low-Achieving Groups:</vt:lpstr>
      <vt:lpstr>Speech Pacing</vt:lpstr>
      <vt:lpstr>Mainstream instructional practices</vt:lpstr>
      <vt:lpstr>What DOES a culturally responsive school look/sound like?</vt:lpstr>
      <vt:lpstr>Two Models</vt:lpstr>
      <vt:lpstr>Culturally Responsive Framework</vt:lpstr>
      <vt:lpstr>Establishing Inclusion</vt:lpstr>
      <vt:lpstr>Establishing Inclusion</vt:lpstr>
      <vt:lpstr>Developing Attitude</vt:lpstr>
      <vt:lpstr>Developing Attitude</vt:lpstr>
      <vt:lpstr>Enhancing Meaning</vt:lpstr>
      <vt:lpstr>Enhancing Meaning</vt:lpstr>
      <vt:lpstr>Enhancing Meaning</vt:lpstr>
      <vt:lpstr>Engendering Competence</vt:lpstr>
      <vt:lpstr>Engendering Competence</vt:lpstr>
      <vt:lpstr>Engendering Competence</vt:lpstr>
      <vt:lpstr>Engendering Competence</vt:lpstr>
      <vt:lpstr>Key Findings</vt:lpstr>
      <vt:lpstr>Key Findings</vt:lpstr>
      <vt:lpstr>Key Findings</vt:lpstr>
      <vt:lpstr>Key Findings</vt:lpstr>
      <vt:lpstr>Key Findings</vt:lpstr>
      <vt:lpstr>Teaching Literacy to a Multicultural Student Population</vt:lpstr>
      <vt:lpstr>Best New Practices for Multi-sociocultural meaning making in school</vt:lpstr>
      <vt:lpstr>PowerPoint Presentation</vt:lpstr>
      <vt:lpstr>Back to Your Practice….</vt:lpstr>
      <vt:lpstr>Resources</vt:lpstr>
    </vt:vector>
  </TitlesOfParts>
  <Company>HCData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Language Acquisition</dc:title>
  <dc:creator>Technology</dc:creator>
  <cp:lastModifiedBy>David Irwin</cp:lastModifiedBy>
  <cp:revision>736</cp:revision>
  <dcterms:created xsi:type="dcterms:W3CDTF">2004-02-10T17:20:46Z</dcterms:created>
  <dcterms:modified xsi:type="dcterms:W3CDTF">2014-11-26T02:03:23Z</dcterms:modified>
</cp:coreProperties>
</file>